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32" r:id="rId2"/>
  </p:sldMasterIdLst>
  <p:sldIdLst>
    <p:sldId id="256" r:id="rId3"/>
    <p:sldId id="258" r:id="rId4"/>
    <p:sldId id="259" r:id="rId5"/>
    <p:sldId id="260" r:id="rId6"/>
    <p:sldId id="285" r:id="rId7"/>
    <p:sldId id="261" r:id="rId8"/>
    <p:sldId id="263" r:id="rId9"/>
    <p:sldId id="284" r:id="rId10"/>
    <p:sldId id="265" r:id="rId11"/>
    <p:sldId id="266" r:id="rId12"/>
    <p:sldId id="270" r:id="rId13"/>
    <p:sldId id="262" r:id="rId14"/>
    <p:sldId id="286" r:id="rId15"/>
    <p:sldId id="271" r:id="rId16"/>
    <p:sldId id="269" r:id="rId17"/>
    <p:sldId id="267" r:id="rId18"/>
    <p:sldId id="272" r:id="rId19"/>
    <p:sldId id="273" r:id="rId20"/>
    <p:sldId id="287" r:id="rId21"/>
    <p:sldId id="275" r:id="rId22"/>
    <p:sldId id="274" r:id="rId23"/>
    <p:sldId id="276" r:id="rId24"/>
    <p:sldId id="278" r:id="rId25"/>
    <p:sldId id="279" r:id="rId26"/>
    <p:sldId id="280" r:id="rId27"/>
    <p:sldId id="281" r:id="rId28"/>
    <p:sldId id="282" r:id="rId29"/>
    <p:sldId id="283" r:id="rId30"/>
    <p:sldId id="268" r:id="rId31"/>
    <p:sldId id="277" r:id="rId32"/>
    <p:sldId id="288"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9"/>
    <a:srgbClr val="8FAADC"/>
    <a:srgbClr val="ED7E33"/>
    <a:srgbClr val="FFDA65"/>
    <a:srgbClr val="FFECAF"/>
    <a:srgbClr val="FFECD1"/>
    <a:srgbClr val="FFF3E1"/>
    <a:srgbClr val="EBF0F9"/>
    <a:srgbClr val="FFF0E1"/>
    <a:srgbClr val="FFE8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5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2B8F7-CEF5-40E7-8254-845648564B7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9E42EE8-F8F2-4466-8671-34B8A148D7ED}">
      <dgm:prSet/>
      <dgm:spPr/>
      <dgm:t>
        <a:bodyPr/>
        <a:lstStyle/>
        <a:p>
          <a:pPr>
            <a:lnSpc>
              <a:spcPct val="100000"/>
            </a:lnSpc>
            <a:defRPr cap="all"/>
          </a:pPr>
          <a:endParaRPr lang="en-US" dirty="0"/>
        </a:p>
      </dgm:t>
    </dgm:pt>
    <dgm:pt modelId="{4EA0E8F5-291F-482F-A58A-6409DAB04268}" type="parTrans" cxnId="{2351D329-C14E-4AF2-BFF0-771F48C5D3F2}">
      <dgm:prSet/>
      <dgm:spPr/>
      <dgm:t>
        <a:bodyPr/>
        <a:lstStyle/>
        <a:p>
          <a:endParaRPr lang="en-US"/>
        </a:p>
      </dgm:t>
    </dgm:pt>
    <dgm:pt modelId="{DC04FC4C-644B-42D4-BD4B-97764490FD03}" type="sibTrans" cxnId="{2351D329-C14E-4AF2-BFF0-771F48C5D3F2}">
      <dgm:prSet/>
      <dgm:spPr/>
      <dgm:t>
        <a:bodyPr/>
        <a:lstStyle/>
        <a:p>
          <a:endParaRPr lang="en-US"/>
        </a:p>
      </dgm:t>
    </dgm:pt>
    <dgm:pt modelId="{44AB8911-8C15-4E5E-AB61-887FD3126630}">
      <dgm:prSet/>
      <dgm:spPr/>
      <dgm:t>
        <a:bodyPr/>
        <a:lstStyle/>
        <a:p>
          <a:pPr>
            <a:lnSpc>
              <a:spcPct val="100000"/>
            </a:lnSpc>
            <a:defRPr cap="all"/>
          </a:pPr>
          <a:endParaRPr lang="en-US" dirty="0"/>
        </a:p>
      </dgm:t>
    </dgm:pt>
    <dgm:pt modelId="{B3ABBB8E-CCA1-49B6-A011-2E8C17A3AB51}" type="parTrans" cxnId="{7EFAF1D3-A1AF-487F-8204-B07B9D83DC6C}">
      <dgm:prSet/>
      <dgm:spPr/>
      <dgm:t>
        <a:bodyPr/>
        <a:lstStyle/>
        <a:p>
          <a:endParaRPr lang="en-US"/>
        </a:p>
      </dgm:t>
    </dgm:pt>
    <dgm:pt modelId="{D7A1E3D0-381A-45D3-9330-8244D142D362}" type="sibTrans" cxnId="{7EFAF1D3-A1AF-487F-8204-B07B9D83DC6C}">
      <dgm:prSet/>
      <dgm:spPr/>
      <dgm:t>
        <a:bodyPr/>
        <a:lstStyle/>
        <a:p>
          <a:endParaRPr lang="en-US"/>
        </a:p>
      </dgm:t>
    </dgm:pt>
    <dgm:pt modelId="{ED3110A9-9510-4D3B-9666-F5F10F1148B1}">
      <dgm:prSet/>
      <dgm:spPr/>
      <dgm:t>
        <a:bodyPr/>
        <a:lstStyle/>
        <a:p>
          <a:pPr>
            <a:lnSpc>
              <a:spcPct val="100000"/>
            </a:lnSpc>
            <a:defRPr cap="all"/>
          </a:pPr>
          <a:endParaRPr lang="en-US" dirty="0"/>
        </a:p>
      </dgm:t>
    </dgm:pt>
    <dgm:pt modelId="{3622ADB9-45F3-463A-A920-6762A467EF56}" type="parTrans" cxnId="{B419ECC0-01F7-4260-97A0-5B010A2DE304}">
      <dgm:prSet/>
      <dgm:spPr/>
      <dgm:t>
        <a:bodyPr/>
        <a:lstStyle/>
        <a:p>
          <a:endParaRPr lang="en-US"/>
        </a:p>
      </dgm:t>
    </dgm:pt>
    <dgm:pt modelId="{F36FC0BA-8B73-4C10-A0D1-0C94F8009C92}" type="sibTrans" cxnId="{B419ECC0-01F7-4260-97A0-5B010A2DE304}">
      <dgm:prSet/>
      <dgm:spPr/>
      <dgm:t>
        <a:bodyPr/>
        <a:lstStyle/>
        <a:p>
          <a:endParaRPr lang="en-US"/>
        </a:p>
      </dgm:t>
    </dgm:pt>
    <dgm:pt modelId="{E66AE469-E34D-4DFD-9226-9C7C9F50A49F}">
      <dgm:prSet/>
      <dgm:spPr/>
      <dgm:t>
        <a:bodyPr/>
        <a:lstStyle/>
        <a:p>
          <a:pPr>
            <a:lnSpc>
              <a:spcPct val="100000"/>
            </a:lnSpc>
            <a:defRPr cap="all"/>
          </a:pP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8713EFEB-01E7-4AC7-BB90-B344283A0B7B}" type="sibTrans" cxnId="{3F4AF38D-DB61-4B99-8AE5-5FD8DC9A30BB}">
      <dgm:prSet/>
      <dgm:spPr/>
      <dgm:t>
        <a:bodyPr/>
        <a:lstStyle/>
        <a:p>
          <a:endParaRPr lang="en-US"/>
        </a:p>
      </dgm:t>
    </dgm:pt>
    <dgm:pt modelId="{307C3353-666B-4278-BFBB-6CF0B8BA823D}" type="parTrans" cxnId="{3F4AF38D-DB61-4B99-8AE5-5FD8DC9A30BB}">
      <dgm:prSet/>
      <dgm:spPr/>
      <dgm:t>
        <a:bodyPr/>
        <a:lstStyle/>
        <a:p>
          <a:endParaRPr lang="en-US"/>
        </a:p>
      </dgm:t>
    </dgm:pt>
    <dgm:pt modelId="{5FB3AF90-2AAC-4ABA-9938-309B9A9A8167}" type="pres">
      <dgm:prSet presAssocID="{AC12B8F7-CEF5-40E7-8254-845648564B73}" presName="root" presStyleCnt="0">
        <dgm:presLayoutVars>
          <dgm:dir/>
          <dgm:resizeHandles val="exact"/>
        </dgm:presLayoutVars>
      </dgm:prSet>
      <dgm:spPr/>
    </dgm:pt>
    <dgm:pt modelId="{5AC0ADE8-9B0E-41A6-8F17-FE7D19BF4360}" type="pres">
      <dgm:prSet presAssocID="{E66AE469-E34D-4DFD-9226-9C7C9F50A49F}" presName="compNode" presStyleCnt="0"/>
      <dgm:spPr/>
    </dgm:pt>
    <dgm:pt modelId="{8A204464-8103-43AD-9B1B-9CF96EA311B8}" type="pres">
      <dgm:prSet presAssocID="{E66AE469-E34D-4DFD-9226-9C7C9F50A49F}" presName="iconBgRect" presStyleLbl="bgShp" presStyleIdx="0" presStyleCnt="4"/>
      <dgm:spPr/>
    </dgm:pt>
    <dgm:pt modelId="{103F45E4-64EE-41F8-AE8C-0FFBF50961CC}" type="pres">
      <dgm:prSet presAssocID="{E66AE469-E34D-4DFD-9226-9C7C9F50A49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estro"/>
        </a:ext>
      </dgm:extLst>
    </dgm:pt>
    <dgm:pt modelId="{95BA89A3-E6B3-48C1-8FB2-6751A66864BB}" type="pres">
      <dgm:prSet presAssocID="{E66AE469-E34D-4DFD-9226-9C7C9F50A49F}" presName="spaceRect" presStyleCnt="0"/>
      <dgm:spPr/>
    </dgm:pt>
    <dgm:pt modelId="{46EFF08C-C387-48DB-922E-A8A371F0BC28}" type="pres">
      <dgm:prSet presAssocID="{E66AE469-E34D-4DFD-9226-9C7C9F50A49F}" presName="textRect" presStyleLbl="revTx" presStyleIdx="0" presStyleCnt="4">
        <dgm:presLayoutVars>
          <dgm:chMax val="1"/>
          <dgm:chPref val="1"/>
        </dgm:presLayoutVars>
      </dgm:prSet>
      <dgm:spPr/>
    </dgm:pt>
    <dgm:pt modelId="{B1802761-A835-432A-9B61-FA74CFECFD9C}" type="pres">
      <dgm:prSet presAssocID="{8713EFEB-01E7-4AC7-BB90-B344283A0B7B}" presName="sibTrans" presStyleCnt="0"/>
      <dgm:spPr/>
    </dgm:pt>
    <dgm:pt modelId="{38EA9A82-4655-4E34-BF2A-B25DEBA2D05A}" type="pres">
      <dgm:prSet presAssocID="{69E42EE8-F8F2-4466-8671-34B8A148D7ED}" presName="compNode" presStyleCnt="0"/>
      <dgm:spPr/>
    </dgm:pt>
    <dgm:pt modelId="{CF2E9FB6-41E6-4F0A-8254-67E56BA86300}" type="pres">
      <dgm:prSet presAssocID="{69E42EE8-F8F2-4466-8671-34B8A148D7ED}" presName="iconBgRect" presStyleLbl="bgShp" presStyleIdx="1" presStyleCnt="4"/>
      <dgm:spPr/>
    </dgm:pt>
    <dgm:pt modelId="{DB584689-B19C-475F-896A-D58CA2D8565B}" type="pres">
      <dgm:prSet presAssocID="{69E42EE8-F8F2-4466-8671-34B8A148D7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1E6E397A-B973-4514-9D10-B11402058AB1}" type="pres">
      <dgm:prSet presAssocID="{69E42EE8-F8F2-4466-8671-34B8A148D7ED}" presName="spaceRect" presStyleCnt="0"/>
      <dgm:spPr/>
    </dgm:pt>
    <dgm:pt modelId="{28102EEB-3DB7-4C85-8982-746800E4EEC7}" type="pres">
      <dgm:prSet presAssocID="{69E42EE8-F8F2-4466-8671-34B8A148D7ED}" presName="textRect" presStyleLbl="revTx" presStyleIdx="1" presStyleCnt="4">
        <dgm:presLayoutVars>
          <dgm:chMax val="1"/>
          <dgm:chPref val="1"/>
        </dgm:presLayoutVars>
      </dgm:prSet>
      <dgm:spPr/>
    </dgm:pt>
    <dgm:pt modelId="{093BDC44-9DC9-4FDE-A170-699D2B124DBB}" type="pres">
      <dgm:prSet presAssocID="{DC04FC4C-644B-42D4-BD4B-97764490FD03}" presName="sibTrans" presStyleCnt="0"/>
      <dgm:spPr/>
    </dgm:pt>
    <dgm:pt modelId="{B734B70B-FB8C-4300-9E72-A085600E9021}" type="pres">
      <dgm:prSet presAssocID="{44AB8911-8C15-4E5E-AB61-887FD3126630}" presName="compNode" presStyleCnt="0"/>
      <dgm:spPr/>
    </dgm:pt>
    <dgm:pt modelId="{CE4821DD-2695-485D-8753-DD3EA4341423}" type="pres">
      <dgm:prSet presAssocID="{44AB8911-8C15-4E5E-AB61-887FD3126630}" presName="iconBgRect" presStyleLbl="bgShp" presStyleIdx="2" presStyleCnt="4"/>
      <dgm:spPr/>
    </dgm:pt>
    <dgm:pt modelId="{836B6057-FC77-45AE-9296-531357887960}" type="pres">
      <dgm:prSet presAssocID="{44AB8911-8C15-4E5E-AB61-887FD312663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ca de verificación"/>
        </a:ext>
      </dgm:extLst>
    </dgm:pt>
    <dgm:pt modelId="{7E17F297-F930-4CBB-9CB0-146F2317E2DA}" type="pres">
      <dgm:prSet presAssocID="{44AB8911-8C15-4E5E-AB61-887FD3126630}" presName="spaceRect" presStyleCnt="0"/>
      <dgm:spPr/>
    </dgm:pt>
    <dgm:pt modelId="{17157E15-7CAD-4CE2-B703-F7A2BACA489C}" type="pres">
      <dgm:prSet presAssocID="{44AB8911-8C15-4E5E-AB61-887FD3126630}" presName="textRect" presStyleLbl="revTx" presStyleIdx="2" presStyleCnt="4">
        <dgm:presLayoutVars>
          <dgm:chMax val="1"/>
          <dgm:chPref val="1"/>
        </dgm:presLayoutVars>
      </dgm:prSet>
      <dgm:spPr/>
    </dgm:pt>
    <dgm:pt modelId="{BB0D7E6E-4C36-48FB-A505-D35CAC3FFB46}" type="pres">
      <dgm:prSet presAssocID="{D7A1E3D0-381A-45D3-9330-8244D142D362}" presName="sibTrans" presStyleCnt="0"/>
      <dgm:spPr/>
    </dgm:pt>
    <dgm:pt modelId="{25A96B45-2FC2-46DF-B2B0-F37B04844EE4}" type="pres">
      <dgm:prSet presAssocID="{ED3110A9-9510-4D3B-9666-F5F10F1148B1}" presName="compNode" presStyleCnt="0"/>
      <dgm:spPr/>
    </dgm:pt>
    <dgm:pt modelId="{C994F3FA-1562-4406-AA07-66D085F23F93}" type="pres">
      <dgm:prSet presAssocID="{ED3110A9-9510-4D3B-9666-F5F10F1148B1}" presName="iconBgRect" presStyleLbl="bgShp" presStyleIdx="3" presStyleCnt="4"/>
      <dgm:spPr/>
    </dgm:pt>
    <dgm:pt modelId="{527B6493-49D1-485E-86CC-6CC8540F97E4}" type="pres">
      <dgm:prSet presAssocID="{ED3110A9-9510-4D3B-9666-F5F10F1148B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E60B85A7-B8CF-437A-8E85-472589818C0B}" type="pres">
      <dgm:prSet presAssocID="{ED3110A9-9510-4D3B-9666-F5F10F1148B1}" presName="spaceRect" presStyleCnt="0"/>
      <dgm:spPr/>
    </dgm:pt>
    <dgm:pt modelId="{94F097CD-2A61-4126-8E56-3FA85D7CC897}" type="pres">
      <dgm:prSet presAssocID="{ED3110A9-9510-4D3B-9666-F5F10F1148B1}" presName="textRect" presStyleLbl="revTx" presStyleIdx="3" presStyleCnt="4">
        <dgm:presLayoutVars>
          <dgm:chMax val="1"/>
          <dgm:chPref val="1"/>
        </dgm:presLayoutVars>
      </dgm:prSet>
      <dgm:spPr/>
    </dgm:pt>
  </dgm:ptLst>
  <dgm:cxnLst>
    <dgm:cxn modelId="{2351D329-C14E-4AF2-BFF0-771F48C5D3F2}" srcId="{AC12B8F7-CEF5-40E7-8254-845648564B73}" destId="{69E42EE8-F8F2-4466-8671-34B8A148D7ED}" srcOrd="1" destOrd="0" parTransId="{4EA0E8F5-291F-482F-A58A-6409DAB04268}" sibTransId="{DC04FC4C-644B-42D4-BD4B-97764490FD03}"/>
    <dgm:cxn modelId="{CC7E7B47-42CB-45B8-86AE-2837C87923D5}" type="presOf" srcId="{E66AE469-E34D-4DFD-9226-9C7C9F50A49F}" destId="{46EFF08C-C387-48DB-922E-A8A371F0BC28}" srcOrd="0" destOrd="0" presId="urn:microsoft.com/office/officeart/2018/5/layout/IconCircleLabelList"/>
    <dgm:cxn modelId="{F8C0756F-80CD-4BA8-B058-EABEE638E5CD}" type="presOf" srcId="{69E42EE8-F8F2-4466-8671-34B8A148D7ED}" destId="{28102EEB-3DB7-4C85-8982-746800E4EEC7}" srcOrd="0" destOrd="0" presId="urn:microsoft.com/office/officeart/2018/5/layout/IconCircleLabelList"/>
    <dgm:cxn modelId="{8190F384-B877-425D-9D6F-870A27B5E79F}" type="presOf" srcId="{44AB8911-8C15-4E5E-AB61-887FD3126630}" destId="{17157E15-7CAD-4CE2-B703-F7A2BACA489C}" srcOrd="0" destOrd="0" presId="urn:microsoft.com/office/officeart/2018/5/layout/IconCircleLabelList"/>
    <dgm:cxn modelId="{3F4AF38D-DB61-4B99-8AE5-5FD8DC9A30BB}" srcId="{AC12B8F7-CEF5-40E7-8254-845648564B73}" destId="{E66AE469-E34D-4DFD-9226-9C7C9F50A49F}" srcOrd="0" destOrd="0" parTransId="{307C3353-666B-4278-BFBB-6CF0B8BA823D}" sibTransId="{8713EFEB-01E7-4AC7-BB90-B344283A0B7B}"/>
    <dgm:cxn modelId="{3D82D59D-ADE9-464E-BE69-950DB2036208}" type="presOf" srcId="{ED3110A9-9510-4D3B-9666-F5F10F1148B1}" destId="{94F097CD-2A61-4126-8E56-3FA85D7CC897}" srcOrd="0" destOrd="0" presId="urn:microsoft.com/office/officeart/2018/5/layout/IconCircleLabelList"/>
    <dgm:cxn modelId="{D5326BAF-CA7F-42C3-BBAA-AECDBE67C323}" type="presOf" srcId="{AC12B8F7-CEF5-40E7-8254-845648564B73}" destId="{5FB3AF90-2AAC-4ABA-9938-309B9A9A8167}" srcOrd="0" destOrd="0" presId="urn:microsoft.com/office/officeart/2018/5/layout/IconCircleLabelList"/>
    <dgm:cxn modelId="{B419ECC0-01F7-4260-97A0-5B010A2DE304}" srcId="{AC12B8F7-CEF5-40E7-8254-845648564B73}" destId="{ED3110A9-9510-4D3B-9666-F5F10F1148B1}" srcOrd="3" destOrd="0" parTransId="{3622ADB9-45F3-463A-A920-6762A467EF56}" sibTransId="{F36FC0BA-8B73-4C10-A0D1-0C94F8009C92}"/>
    <dgm:cxn modelId="{7EFAF1D3-A1AF-487F-8204-B07B9D83DC6C}" srcId="{AC12B8F7-CEF5-40E7-8254-845648564B73}" destId="{44AB8911-8C15-4E5E-AB61-887FD3126630}" srcOrd="2" destOrd="0" parTransId="{B3ABBB8E-CCA1-49B6-A011-2E8C17A3AB51}" sibTransId="{D7A1E3D0-381A-45D3-9330-8244D142D362}"/>
    <dgm:cxn modelId="{89869FAD-B4AB-4702-93BC-DB7D333E2D4D}" type="presParOf" srcId="{5FB3AF90-2AAC-4ABA-9938-309B9A9A8167}" destId="{5AC0ADE8-9B0E-41A6-8F17-FE7D19BF4360}" srcOrd="0" destOrd="0" presId="urn:microsoft.com/office/officeart/2018/5/layout/IconCircleLabelList"/>
    <dgm:cxn modelId="{2DC44AFB-E41A-4779-AC1D-087E847F2E4D}" type="presParOf" srcId="{5AC0ADE8-9B0E-41A6-8F17-FE7D19BF4360}" destId="{8A204464-8103-43AD-9B1B-9CF96EA311B8}" srcOrd="0" destOrd="0" presId="urn:microsoft.com/office/officeart/2018/5/layout/IconCircleLabelList"/>
    <dgm:cxn modelId="{D21F521B-F70E-4FE1-ABCE-2CDE22647887}" type="presParOf" srcId="{5AC0ADE8-9B0E-41A6-8F17-FE7D19BF4360}" destId="{103F45E4-64EE-41F8-AE8C-0FFBF50961CC}" srcOrd="1" destOrd="0" presId="urn:microsoft.com/office/officeart/2018/5/layout/IconCircleLabelList"/>
    <dgm:cxn modelId="{D6CAB43F-0571-4E1F-8E77-A508D46F17A2}" type="presParOf" srcId="{5AC0ADE8-9B0E-41A6-8F17-FE7D19BF4360}" destId="{95BA89A3-E6B3-48C1-8FB2-6751A66864BB}" srcOrd="2" destOrd="0" presId="urn:microsoft.com/office/officeart/2018/5/layout/IconCircleLabelList"/>
    <dgm:cxn modelId="{D38FE26B-DE74-481F-9188-275A3CB2DE8E}" type="presParOf" srcId="{5AC0ADE8-9B0E-41A6-8F17-FE7D19BF4360}" destId="{46EFF08C-C387-48DB-922E-A8A371F0BC28}" srcOrd="3" destOrd="0" presId="urn:microsoft.com/office/officeart/2018/5/layout/IconCircleLabelList"/>
    <dgm:cxn modelId="{076C8D25-5EE0-4A62-9BEE-A55238DB0382}" type="presParOf" srcId="{5FB3AF90-2AAC-4ABA-9938-309B9A9A8167}" destId="{B1802761-A835-432A-9B61-FA74CFECFD9C}" srcOrd="1" destOrd="0" presId="urn:microsoft.com/office/officeart/2018/5/layout/IconCircleLabelList"/>
    <dgm:cxn modelId="{CBC6BFF3-9209-40E1-B6BC-09DDC9EE5B9B}" type="presParOf" srcId="{5FB3AF90-2AAC-4ABA-9938-309B9A9A8167}" destId="{38EA9A82-4655-4E34-BF2A-B25DEBA2D05A}" srcOrd="2" destOrd="0" presId="urn:microsoft.com/office/officeart/2018/5/layout/IconCircleLabelList"/>
    <dgm:cxn modelId="{7DD9D4BC-3F87-4BE2-85EA-98F72D7E877D}" type="presParOf" srcId="{38EA9A82-4655-4E34-BF2A-B25DEBA2D05A}" destId="{CF2E9FB6-41E6-4F0A-8254-67E56BA86300}" srcOrd="0" destOrd="0" presId="urn:microsoft.com/office/officeart/2018/5/layout/IconCircleLabelList"/>
    <dgm:cxn modelId="{1C30118D-4697-4F46-B5E3-D168F54A344D}" type="presParOf" srcId="{38EA9A82-4655-4E34-BF2A-B25DEBA2D05A}" destId="{DB584689-B19C-475F-896A-D58CA2D8565B}" srcOrd="1" destOrd="0" presId="urn:microsoft.com/office/officeart/2018/5/layout/IconCircleLabelList"/>
    <dgm:cxn modelId="{48DAE77E-1EB2-461A-B895-4A1A790B6A66}" type="presParOf" srcId="{38EA9A82-4655-4E34-BF2A-B25DEBA2D05A}" destId="{1E6E397A-B973-4514-9D10-B11402058AB1}" srcOrd="2" destOrd="0" presId="urn:microsoft.com/office/officeart/2018/5/layout/IconCircleLabelList"/>
    <dgm:cxn modelId="{68BA2BB9-785F-4DD9-BB6D-90E79AB32DF8}" type="presParOf" srcId="{38EA9A82-4655-4E34-BF2A-B25DEBA2D05A}" destId="{28102EEB-3DB7-4C85-8982-746800E4EEC7}" srcOrd="3" destOrd="0" presId="urn:microsoft.com/office/officeart/2018/5/layout/IconCircleLabelList"/>
    <dgm:cxn modelId="{C53C7C7E-FCFA-4C81-81B1-B69BD23C24BE}" type="presParOf" srcId="{5FB3AF90-2AAC-4ABA-9938-309B9A9A8167}" destId="{093BDC44-9DC9-4FDE-A170-699D2B124DBB}" srcOrd="3" destOrd="0" presId="urn:microsoft.com/office/officeart/2018/5/layout/IconCircleLabelList"/>
    <dgm:cxn modelId="{9B4A7746-E6FE-49AD-AF79-1FDF730AB009}" type="presParOf" srcId="{5FB3AF90-2AAC-4ABA-9938-309B9A9A8167}" destId="{B734B70B-FB8C-4300-9E72-A085600E9021}" srcOrd="4" destOrd="0" presId="urn:microsoft.com/office/officeart/2018/5/layout/IconCircleLabelList"/>
    <dgm:cxn modelId="{11C02266-2F8D-4361-A2D4-89954986CCF1}" type="presParOf" srcId="{B734B70B-FB8C-4300-9E72-A085600E9021}" destId="{CE4821DD-2695-485D-8753-DD3EA4341423}" srcOrd="0" destOrd="0" presId="urn:microsoft.com/office/officeart/2018/5/layout/IconCircleLabelList"/>
    <dgm:cxn modelId="{1C882CC8-A6F9-4962-904E-798652D85740}" type="presParOf" srcId="{B734B70B-FB8C-4300-9E72-A085600E9021}" destId="{836B6057-FC77-45AE-9296-531357887960}" srcOrd="1" destOrd="0" presId="urn:microsoft.com/office/officeart/2018/5/layout/IconCircleLabelList"/>
    <dgm:cxn modelId="{4FDC6D97-0C46-4F2F-B69B-302BFAC17389}" type="presParOf" srcId="{B734B70B-FB8C-4300-9E72-A085600E9021}" destId="{7E17F297-F930-4CBB-9CB0-146F2317E2DA}" srcOrd="2" destOrd="0" presId="urn:microsoft.com/office/officeart/2018/5/layout/IconCircleLabelList"/>
    <dgm:cxn modelId="{2686DBF0-D194-44B7-ADE6-D98E47E98023}" type="presParOf" srcId="{B734B70B-FB8C-4300-9E72-A085600E9021}" destId="{17157E15-7CAD-4CE2-B703-F7A2BACA489C}" srcOrd="3" destOrd="0" presId="urn:microsoft.com/office/officeart/2018/5/layout/IconCircleLabelList"/>
    <dgm:cxn modelId="{B5FDDB26-9157-4539-9932-FEC3D5AE4BE0}" type="presParOf" srcId="{5FB3AF90-2AAC-4ABA-9938-309B9A9A8167}" destId="{BB0D7E6E-4C36-48FB-A505-D35CAC3FFB46}" srcOrd="5" destOrd="0" presId="urn:microsoft.com/office/officeart/2018/5/layout/IconCircleLabelList"/>
    <dgm:cxn modelId="{BD38C473-55D7-41CF-B92F-EBAB3C48B095}" type="presParOf" srcId="{5FB3AF90-2AAC-4ABA-9938-309B9A9A8167}" destId="{25A96B45-2FC2-46DF-B2B0-F37B04844EE4}" srcOrd="6" destOrd="0" presId="urn:microsoft.com/office/officeart/2018/5/layout/IconCircleLabelList"/>
    <dgm:cxn modelId="{AAC19D28-CE33-4561-8CE4-7F3C212F8B36}" type="presParOf" srcId="{25A96B45-2FC2-46DF-B2B0-F37B04844EE4}" destId="{C994F3FA-1562-4406-AA07-66D085F23F93}" srcOrd="0" destOrd="0" presId="urn:microsoft.com/office/officeart/2018/5/layout/IconCircleLabelList"/>
    <dgm:cxn modelId="{D736C31E-15ED-4B4F-906B-40278A00B70D}" type="presParOf" srcId="{25A96B45-2FC2-46DF-B2B0-F37B04844EE4}" destId="{527B6493-49D1-485E-86CC-6CC8540F97E4}" srcOrd="1" destOrd="0" presId="urn:microsoft.com/office/officeart/2018/5/layout/IconCircleLabelList"/>
    <dgm:cxn modelId="{7FC4D1E0-0E63-47AF-BC9F-0D54DA0A628C}" type="presParOf" srcId="{25A96B45-2FC2-46DF-B2B0-F37B04844EE4}" destId="{E60B85A7-B8CF-437A-8E85-472589818C0B}" srcOrd="2" destOrd="0" presId="urn:microsoft.com/office/officeart/2018/5/layout/IconCircleLabelList"/>
    <dgm:cxn modelId="{DA510CB9-CF12-47A4-90DA-D926B642A3D4}" type="presParOf" srcId="{25A96B45-2FC2-46DF-B2B0-F37B04844EE4}" destId="{94F097CD-2A61-4126-8E56-3FA85D7CC89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204464-8103-43AD-9B1B-9CF96EA311B8}">
      <dsp:nvSpPr>
        <dsp:cNvPr id="0" name=""/>
        <dsp:cNvSpPr/>
      </dsp:nvSpPr>
      <dsp:spPr>
        <a:xfrm>
          <a:off x="906836" y="443839"/>
          <a:ext cx="1261236" cy="126123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F45E4-64EE-41F8-AE8C-0FFBF50961CC}">
      <dsp:nvSpPr>
        <dsp:cNvPr id="0" name=""/>
        <dsp:cNvSpPr/>
      </dsp:nvSpPr>
      <dsp:spPr>
        <a:xfrm>
          <a:off x="1175624" y="712627"/>
          <a:ext cx="723660" cy="723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FF08C-C387-48DB-922E-A8A371F0BC28}">
      <dsp:nvSpPr>
        <dsp:cNvPr id="0" name=""/>
        <dsp:cNvSpPr/>
      </dsp:nvSpPr>
      <dsp:spPr>
        <a:xfrm>
          <a:off x="503654" y="2097920"/>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endParaRPr lang="en-US" sz="3200" kern="1200" dirty="0">
            <a:latin typeface="Calibri" panose="020F0502020204030204" pitchFamily="34" charset="0"/>
            <a:ea typeface="Calibri" panose="020F0502020204030204" pitchFamily="34" charset="0"/>
            <a:cs typeface="Calibri" panose="020F0502020204030204" pitchFamily="34" charset="0"/>
          </a:endParaRPr>
        </a:p>
      </dsp:txBody>
      <dsp:txXfrm>
        <a:off x="503654" y="2097920"/>
        <a:ext cx="2067600" cy="720000"/>
      </dsp:txXfrm>
    </dsp:sp>
    <dsp:sp modelId="{CF2E9FB6-41E6-4F0A-8254-67E56BA86300}">
      <dsp:nvSpPr>
        <dsp:cNvPr id="0" name=""/>
        <dsp:cNvSpPr/>
      </dsp:nvSpPr>
      <dsp:spPr>
        <a:xfrm>
          <a:off x="3336266" y="443839"/>
          <a:ext cx="1261236" cy="126123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84689-B19C-475F-896A-D58CA2D8565B}">
      <dsp:nvSpPr>
        <dsp:cNvPr id="0" name=""/>
        <dsp:cNvSpPr/>
      </dsp:nvSpPr>
      <dsp:spPr>
        <a:xfrm>
          <a:off x="3605054" y="712627"/>
          <a:ext cx="723660" cy="723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102EEB-3DB7-4C85-8982-746800E4EEC7}">
      <dsp:nvSpPr>
        <dsp:cNvPr id="0" name=""/>
        <dsp:cNvSpPr/>
      </dsp:nvSpPr>
      <dsp:spPr>
        <a:xfrm>
          <a:off x="2933084" y="2097920"/>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endParaRPr lang="en-US" sz="3200" kern="1200" dirty="0"/>
        </a:p>
      </dsp:txBody>
      <dsp:txXfrm>
        <a:off x="2933084" y="2097920"/>
        <a:ext cx="2067600" cy="720000"/>
      </dsp:txXfrm>
    </dsp:sp>
    <dsp:sp modelId="{CE4821DD-2695-485D-8753-DD3EA4341423}">
      <dsp:nvSpPr>
        <dsp:cNvPr id="0" name=""/>
        <dsp:cNvSpPr/>
      </dsp:nvSpPr>
      <dsp:spPr>
        <a:xfrm>
          <a:off x="5765696" y="443839"/>
          <a:ext cx="1261236" cy="126123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6B6057-FC77-45AE-9296-531357887960}">
      <dsp:nvSpPr>
        <dsp:cNvPr id="0" name=""/>
        <dsp:cNvSpPr/>
      </dsp:nvSpPr>
      <dsp:spPr>
        <a:xfrm>
          <a:off x="6034484" y="712627"/>
          <a:ext cx="723660" cy="723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57E15-7CAD-4CE2-B703-F7A2BACA489C}">
      <dsp:nvSpPr>
        <dsp:cNvPr id="0" name=""/>
        <dsp:cNvSpPr/>
      </dsp:nvSpPr>
      <dsp:spPr>
        <a:xfrm>
          <a:off x="5362514" y="2097920"/>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endParaRPr lang="en-US" sz="3200" kern="1200" dirty="0"/>
        </a:p>
      </dsp:txBody>
      <dsp:txXfrm>
        <a:off x="5362514" y="2097920"/>
        <a:ext cx="2067600" cy="720000"/>
      </dsp:txXfrm>
    </dsp:sp>
    <dsp:sp modelId="{C994F3FA-1562-4406-AA07-66D085F23F93}">
      <dsp:nvSpPr>
        <dsp:cNvPr id="0" name=""/>
        <dsp:cNvSpPr/>
      </dsp:nvSpPr>
      <dsp:spPr>
        <a:xfrm>
          <a:off x="8195127" y="443839"/>
          <a:ext cx="1261236" cy="126123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7B6493-49D1-485E-86CC-6CC8540F97E4}">
      <dsp:nvSpPr>
        <dsp:cNvPr id="0" name=""/>
        <dsp:cNvSpPr/>
      </dsp:nvSpPr>
      <dsp:spPr>
        <a:xfrm>
          <a:off x="8463915" y="712627"/>
          <a:ext cx="723660" cy="723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F097CD-2A61-4126-8E56-3FA85D7CC897}">
      <dsp:nvSpPr>
        <dsp:cNvPr id="0" name=""/>
        <dsp:cNvSpPr/>
      </dsp:nvSpPr>
      <dsp:spPr>
        <a:xfrm>
          <a:off x="7791945" y="2097920"/>
          <a:ext cx="20676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endParaRPr lang="en-US" sz="3200" kern="1200" dirty="0"/>
        </a:p>
      </dsp:txBody>
      <dsp:txXfrm>
        <a:off x="7791945" y="2097920"/>
        <a:ext cx="20676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2554660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781842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748994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58561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171492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7566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925598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995668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614005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A8382D-18B3-0C22-5DBE-E9A85A97FA6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DD8DC932-E2BD-631E-4A0E-7DD2375B6A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4F29F17-D5BE-E2AF-4F43-707A2C36CA43}"/>
              </a:ext>
            </a:extLst>
          </p:cNvPr>
          <p:cNvSpPr>
            <a:spLocks noGrp="1"/>
          </p:cNvSpPr>
          <p:nvPr>
            <p:ph type="dt" sz="half" idx="10"/>
          </p:nvPr>
        </p:nvSpPr>
        <p:spPr/>
        <p:txBody>
          <a:bodyPr/>
          <a:lstStyle/>
          <a:p>
            <a:fld id="{073ED0CC-082F-4160-86E5-0D6041F12778}" type="datetime1">
              <a:rPr lang="en-US" smtClean="0"/>
              <a:t>7/7/2023</a:t>
            </a:fld>
            <a:endParaRPr lang="en-US" dirty="0"/>
          </a:p>
        </p:txBody>
      </p:sp>
      <p:sp>
        <p:nvSpPr>
          <p:cNvPr id="5" name="Marcador de pie de página 4">
            <a:extLst>
              <a:ext uri="{FF2B5EF4-FFF2-40B4-BE49-F238E27FC236}">
                <a16:creationId xmlns:a16="http://schemas.microsoft.com/office/drawing/2014/main" id="{BAD7E87E-0E60-1C71-7F68-B35D10632AD6}"/>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337370A3-F5FE-2D40-72F0-F8352FF7247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54867185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D2D4BC-2791-2227-F98F-195C50F2C3C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BB43191-4FAD-C575-1110-5301AD6C290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55DBB6B-283D-D296-E56F-8CF1E0FCDAF2}"/>
              </a:ext>
            </a:extLst>
          </p:cNvPr>
          <p:cNvSpPr>
            <a:spLocks noGrp="1"/>
          </p:cNvSpPr>
          <p:nvPr>
            <p:ph type="dt" sz="half" idx="10"/>
          </p:nvPr>
        </p:nvSpPr>
        <p:spPr/>
        <p:txBody>
          <a:bodyPr/>
          <a:lstStyle/>
          <a:p>
            <a:fld id="{073ED0CC-082F-4160-86E5-0D6041F12778}" type="datetime1">
              <a:rPr lang="en-US" smtClean="0"/>
              <a:t>7/7/2023</a:t>
            </a:fld>
            <a:endParaRPr lang="en-US" dirty="0"/>
          </a:p>
        </p:txBody>
      </p:sp>
      <p:sp>
        <p:nvSpPr>
          <p:cNvPr id="5" name="Marcador de pie de página 4">
            <a:extLst>
              <a:ext uri="{FF2B5EF4-FFF2-40B4-BE49-F238E27FC236}">
                <a16:creationId xmlns:a16="http://schemas.microsoft.com/office/drawing/2014/main" id="{6673533E-E4BC-A5DF-0C81-DF52B089C861}"/>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0D97D481-B72B-011A-CCA8-CD176BFD359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6386404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737322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77C0E1-ACB8-01A9-E02E-D63C81990AB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C2D3482-4616-E8D1-AA64-860F20FF17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B4F7FCD-FFF1-9641-F3B1-DB5A07F27E26}"/>
              </a:ext>
            </a:extLst>
          </p:cNvPr>
          <p:cNvSpPr>
            <a:spLocks noGrp="1"/>
          </p:cNvSpPr>
          <p:nvPr>
            <p:ph type="dt" sz="half" idx="10"/>
          </p:nvPr>
        </p:nvSpPr>
        <p:spPr/>
        <p:txBody>
          <a:bodyPr/>
          <a:lstStyle/>
          <a:p>
            <a:fld id="{073ED0CC-082F-4160-86E5-0D6041F12778}" type="datetime1">
              <a:rPr lang="en-US" smtClean="0"/>
              <a:t>7/7/2023</a:t>
            </a:fld>
            <a:endParaRPr lang="en-US" dirty="0"/>
          </a:p>
        </p:txBody>
      </p:sp>
      <p:sp>
        <p:nvSpPr>
          <p:cNvPr id="5" name="Marcador de pie de página 4">
            <a:extLst>
              <a:ext uri="{FF2B5EF4-FFF2-40B4-BE49-F238E27FC236}">
                <a16:creationId xmlns:a16="http://schemas.microsoft.com/office/drawing/2014/main" id="{3995C13E-C280-2A37-41D9-3A16631B6531}"/>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73AF8193-286B-E3F2-976F-AB4D690048A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82007993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3D64D-7E2F-6321-8C28-A818DAFD403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971F97D-EB75-E3CD-1957-4F47F44DD2B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09D5E1E-CC39-8FEC-16B9-61CEE8E3441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AC8228D-4607-B442-7501-19DE396D5418}"/>
              </a:ext>
            </a:extLst>
          </p:cNvPr>
          <p:cNvSpPr>
            <a:spLocks noGrp="1"/>
          </p:cNvSpPr>
          <p:nvPr>
            <p:ph type="dt" sz="half" idx="10"/>
          </p:nvPr>
        </p:nvSpPr>
        <p:spPr/>
        <p:txBody>
          <a:bodyPr/>
          <a:lstStyle/>
          <a:p>
            <a:fld id="{073ED0CC-082F-4160-86E5-0D6041F12778}" type="datetime1">
              <a:rPr lang="en-US" smtClean="0"/>
              <a:t>7/7/2023</a:t>
            </a:fld>
            <a:endParaRPr lang="en-US" dirty="0"/>
          </a:p>
        </p:txBody>
      </p:sp>
      <p:sp>
        <p:nvSpPr>
          <p:cNvPr id="6" name="Marcador de pie de página 5">
            <a:extLst>
              <a:ext uri="{FF2B5EF4-FFF2-40B4-BE49-F238E27FC236}">
                <a16:creationId xmlns:a16="http://schemas.microsoft.com/office/drawing/2014/main" id="{7B47CE9B-1D7E-8218-58DB-F5ADD12A3DD2}"/>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E4150928-61D9-04F0-5CCB-47B7631972BD}"/>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91135232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AB2E2-53F8-E2C4-6BB5-73844DF361CB}"/>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0280C4E-CAE1-2239-CC5D-0ECA2DE000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594CF0C-6C6E-FF23-4DDD-3EE8EFFFDB9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EB3F1D9-24A2-2AC4-F6C8-BADFA81A23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1FAA7FC-D177-7ECC-F79E-95A74677F38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15FCFA63-91DC-277F-5AD4-71B2CA71FD94}"/>
              </a:ext>
            </a:extLst>
          </p:cNvPr>
          <p:cNvSpPr>
            <a:spLocks noGrp="1"/>
          </p:cNvSpPr>
          <p:nvPr>
            <p:ph type="dt" sz="half" idx="10"/>
          </p:nvPr>
        </p:nvSpPr>
        <p:spPr/>
        <p:txBody>
          <a:bodyPr/>
          <a:lstStyle/>
          <a:p>
            <a:fld id="{073ED0CC-082F-4160-86E5-0D6041F12778}" type="datetime1">
              <a:rPr lang="en-US" smtClean="0"/>
              <a:t>7/7/2023</a:t>
            </a:fld>
            <a:endParaRPr lang="en-US" dirty="0"/>
          </a:p>
        </p:txBody>
      </p:sp>
      <p:sp>
        <p:nvSpPr>
          <p:cNvPr id="8" name="Marcador de pie de página 7">
            <a:extLst>
              <a:ext uri="{FF2B5EF4-FFF2-40B4-BE49-F238E27FC236}">
                <a16:creationId xmlns:a16="http://schemas.microsoft.com/office/drawing/2014/main" id="{C2D8733E-A6F2-DBD0-CC6D-9E4B547BDC8A}"/>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69363F0C-47F6-A307-9A2E-3327033091BF}"/>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14355801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F80DE-7F75-6A62-6C4C-9393A94048F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D0A6B8C-9DB9-EADE-8540-1ACA859153B5}"/>
              </a:ext>
            </a:extLst>
          </p:cNvPr>
          <p:cNvSpPr>
            <a:spLocks noGrp="1"/>
          </p:cNvSpPr>
          <p:nvPr>
            <p:ph type="dt" sz="half" idx="10"/>
          </p:nvPr>
        </p:nvSpPr>
        <p:spPr/>
        <p:txBody>
          <a:bodyPr/>
          <a:lstStyle/>
          <a:p>
            <a:fld id="{073ED0CC-082F-4160-86E5-0D6041F12778}" type="datetime1">
              <a:rPr lang="en-US" smtClean="0"/>
              <a:t>7/7/2023</a:t>
            </a:fld>
            <a:endParaRPr lang="en-US" dirty="0"/>
          </a:p>
        </p:txBody>
      </p:sp>
      <p:sp>
        <p:nvSpPr>
          <p:cNvPr id="4" name="Marcador de pie de página 3">
            <a:extLst>
              <a:ext uri="{FF2B5EF4-FFF2-40B4-BE49-F238E27FC236}">
                <a16:creationId xmlns:a16="http://schemas.microsoft.com/office/drawing/2014/main" id="{FCB904DD-0902-A6CA-E802-AE8CF48C0F16}"/>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A97B718C-F027-F4F2-2FCE-A0C5941D54BB}"/>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78367513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CCECA37-9426-6C2A-1CF1-8EF20D844FB8}"/>
              </a:ext>
            </a:extLst>
          </p:cNvPr>
          <p:cNvSpPr>
            <a:spLocks noGrp="1"/>
          </p:cNvSpPr>
          <p:nvPr>
            <p:ph type="dt" sz="half" idx="10"/>
          </p:nvPr>
        </p:nvSpPr>
        <p:spPr/>
        <p:txBody>
          <a:bodyPr/>
          <a:lstStyle/>
          <a:p>
            <a:fld id="{073ED0CC-082F-4160-86E5-0D6041F12778}" type="datetime1">
              <a:rPr lang="en-US" smtClean="0"/>
              <a:t>7/7/2023</a:t>
            </a:fld>
            <a:endParaRPr lang="en-US" dirty="0"/>
          </a:p>
        </p:txBody>
      </p:sp>
      <p:sp>
        <p:nvSpPr>
          <p:cNvPr id="3" name="Marcador de pie de página 2">
            <a:extLst>
              <a:ext uri="{FF2B5EF4-FFF2-40B4-BE49-F238E27FC236}">
                <a16:creationId xmlns:a16="http://schemas.microsoft.com/office/drawing/2014/main" id="{72871E19-58CE-B0CD-ED60-9FE1FDE8B49B}"/>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CAAFECDA-65C3-E920-193B-68BF06C10D6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15244903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312C0-360F-7858-B235-9285B9FA88E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FF461C2-764E-0371-E5B6-C690B572C5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BEDB13E-28CC-D9CA-D0D2-DFC87BC9A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8437EA3-E434-52E8-3992-B773D1BC1FD1}"/>
              </a:ext>
            </a:extLst>
          </p:cNvPr>
          <p:cNvSpPr>
            <a:spLocks noGrp="1"/>
          </p:cNvSpPr>
          <p:nvPr>
            <p:ph type="dt" sz="half" idx="10"/>
          </p:nvPr>
        </p:nvSpPr>
        <p:spPr/>
        <p:txBody>
          <a:bodyPr/>
          <a:lstStyle/>
          <a:p>
            <a:fld id="{073ED0CC-082F-4160-86E5-0D6041F12778}" type="datetime1">
              <a:rPr lang="en-US" smtClean="0"/>
              <a:t>7/7/2023</a:t>
            </a:fld>
            <a:endParaRPr lang="en-US" dirty="0"/>
          </a:p>
        </p:txBody>
      </p:sp>
      <p:sp>
        <p:nvSpPr>
          <p:cNvPr id="6" name="Marcador de pie de página 5">
            <a:extLst>
              <a:ext uri="{FF2B5EF4-FFF2-40B4-BE49-F238E27FC236}">
                <a16:creationId xmlns:a16="http://schemas.microsoft.com/office/drawing/2014/main" id="{8BECCBA6-FD9D-218A-9725-72707AF5B0FB}"/>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0B72A06E-833D-E0C7-8F34-E6DC40D4045E}"/>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16612957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185529-EF9B-BE0A-D5BF-9D4B2D185B2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DCBD5A2-C3DA-7948-7A6A-88800B05FC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AF99270-DC56-4EB5-C3A5-1BB2FD43A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40BC963-35E0-2895-A2FA-0D2B43C362E9}"/>
              </a:ext>
            </a:extLst>
          </p:cNvPr>
          <p:cNvSpPr>
            <a:spLocks noGrp="1"/>
          </p:cNvSpPr>
          <p:nvPr>
            <p:ph type="dt" sz="half" idx="10"/>
          </p:nvPr>
        </p:nvSpPr>
        <p:spPr/>
        <p:txBody>
          <a:bodyPr/>
          <a:lstStyle/>
          <a:p>
            <a:fld id="{073ED0CC-082F-4160-86E5-0D6041F12778}" type="datetime1">
              <a:rPr lang="en-US" smtClean="0"/>
              <a:t>7/7/2023</a:t>
            </a:fld>
            <a:endParaRPr lang="en-US" dirty="0"/>
          </a:p>
        </p:txBody>
      </p:sp>
      <p:sp>
        <p:nvSpPr>
          <p:cNvPr id="6" name="Marcador de pie de página 5">
            <a:extLst>
              <a:ext uri="{FF2B5EF4-FFF2-40B4-BE49-F238E27FC236}">
                <a16:creationId xmlns:a16="http://schemas.microsoft.com/office/drawing/2014/main" id="{15A62653-C5CC-27E4-3416-9E6A0C9F46F6}"/>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E7E0BC6F-66E6-2776-1421-6FEDB821F04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89784800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25D9E-7BBE-5D58-5BE9-0D5C782B3A2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956DAD4-9240-4ABE-8E38-FF7667099D4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70F3160-B288-C8D8-3510-62F957E93C63}"/>
              </a:ext>
            </a:extLst>
          </p:cNvPr>
          <p:cNvSpPr>
            <a:spLocks noGrp="1"/>
          </p:cNvSpPr>
          <p:nvPr>
            <p:ph type="dt" sz="half" idx="10"/>
          </p:nvPr>
        </p:nvSpPr>
        <p:spPr/>
        <p:txBody>
          <a:bodyPr/>
          <a:lstStyle/>
          <a:p>
            <a:fld id="{073ED0CC-082F-4160-86E5-0D6041F12778}" type="datetime1">
              <a:rPr lang="en-US" smtClean="0"/>
              <a:t>7/7/2023</a:t>
            </a:fld>
            <a:endParaRPr lang="en-US" dirty="0"/>
          </a:p>
        </p:txBody>
      </p:sp>
      <p:sp>
        <p:nvSpPr>
          <p:cNvPr id="5" name="Marcador de pie de página 4">
            <a:extLst>
              <a:ext uri="{FF2B5EF4-FFF2-40B4-BE49-F238E27FC236}">
                <a16:creationId xmlns:a16="http://schemas.microsoft.com/office/drawing/2014/main" id="{637C3A58-04F8-7FCD-5876-78557FC3CAD5}"/>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151D5B60-4CC9-CFBB-8853-FFEDAAF87DCD}"/>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22481161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A7B6E7E-0A58-F861-9446-BB650B48677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99D9699-BC03-66FE-8498-11ED895DCF5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90281DA-BDFB-61F7-5AFE-BAF8569EE7B1}"/>
              </a:ext>
            </a:extLst>
          </p:cNvPr>
          <p:cNvSpPr>
            <a:spLocks noGrp="1"/>
          </p:cNvSpPr>
          <p:nvPr>
            <p:ph type="dt" sz="half" idx="10"/>
          </p:nvPr>
        </p:nvSpPr>
        <p:spPr/>
        <p:txBody>
          <a:bodyPr/>
          <a:lstStyle/>
          <a:p>
            <a:fld id="{073ED0CC-082F-4160-86E5-0D6041F12778}" type="datetime1">
              <a:rPr lang="en-US" smtClean="0"/>
              <a:t>7/7/2023</a:t>
            </a:fld>
            <a:endParaRPr lang="en-US" dirty="0"/>
          </a:p>
        </p:txBody>
      </p:sp>
      <p:sp>
        <p:nvSpPr>
          <p:cNvPr id="5" name="Marcador de pie de página 4">
            <a:extLst>
              <a:ext uri="{FF2B5EF4-FFF2-40B4-BE49-F238E27FC236}">
                <a16:creationId xmlns:a16="http://schemas.microsoft.com/office/drawing/2014/main" id="{CCAA0FA0-D8C7-E9A3-1737-3F24BD4D6544}"/>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A78E031E-EC39-BF85-1212-1BC8C2F76B82}"/>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77692396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2852030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192468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7/7/2023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635781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355115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55814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141824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116530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7/7/2023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287060200"/>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8" r:id="rId12"/>
    <p:sldLayoutId id="2147483723" r:id="rId13"/>
    <p:sldLayoutId id="2147483724" r:id="rId14"/>
    <p:sldLayoutId id="2147483725" r:id="rId15"/>
    <p:sldLayoutId id="2147483726" r:id="rId16"/>
    <p:sldLayoutId id="214748372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A0F28F2-885A-8913-B1CE-D9B92961C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F704152-04A6-B332-20B9-AAD63A1E87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2C88255-246F-69C3-A918-E34FD91528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7/7/2023</a:t>
            </a:fld>
            <a:endParaRPr lang="en-US" dirty="0"/>
          </a:p>
        </p:txBody>
      </p:sp>
      <p:sp>
        <p:nvSpPr>
          <p:cNvPr id="5" name="Marcador de pie de página 4">
            <a:extLst>
              <a:ext uri="{FF2B5EF4-FFF2-40B4-BE49-F238E27FC236}">
                <a16:creationId xmlns:a16="http://schemas.microsoft.com/office/drawing/2014/main" id="{3DAB2BCA-025F-EBD0-831F-FBDAA77DAB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C3CB3BC5-E908-4FE5-9A37-F83EAAAD5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3871623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9.xml"/><Relationship Id="rId5" Type="http://schemas.microsoft.com/office/2007/relationships/hdphoto" Target="../media/hdphoto1.wdp"/><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8.jpe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9.xml"/><Relationship Id="rId5" Type="http://schemas.microsoft.com/office/2007/relationships/hdphoto" Target="../media/hdphoto1.wdp"/><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Gráfico&#10;&#10;Descripción generada automáticamente con confianza media">
            <a:extLst>
              <a:ext uri="{FF2B5EF4-FFF2-40B4-BE49-F238E27FC236}">
                <a16:creationId xmlns:a16="http://schemas.microsoft.com/office/drawing/2014/main" id="{F8612A32-5856-EBDA-6C07-5D4E9B00D854}"/>
              </a:ext>
            </a:extLst>
          </p:cNvPr>
          <p:cNvPicPr>
            <a:picLocks noChangeAspect="1"/>
          </p:cNvPicPr>
          <p:nvPr/>
        </p:nvPicPr>
        <p:blipFill rotWithShape="1">
          <a:blip r:embed="rId3"/>
          <a:srcRect t="20495"/>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E0E817EA-1BAE-0C86-9AA3-E6E5F69F02D3}"/>
              </a:ext>
            </a:extLst>
          </p:cNvPr>
          <p:cNvSpPr>
            <a:spLocks noGrp="1"/>
          </p:cNvSpPr>
          <p:nvPr>
            <p:ph type="ctrTitle"/>
          </p:nvPr>
        </p:nvSpPr>
        <p:spPr>
          <a:xfrm>
            <a:off x="2480733" y="2019300"/>
            <a:ext cx="7219954" cy="1579040"/>
          </a:xfrm>
        </p:spPr>
        <p:txBody>
          <a:bodyPr>
            <a:normAutofit/>
          </a:bodyPr>
          <a:lstStyle/>
          <a:p>
            <a:r>
              <a:rPr lang="es-ES" sz="2600" b="1" dirty="0">
                <a:latin typeface="Aharoni" panose="02010803020104030203" pitchFamily="2" charset="-79"/>
                <a:cs typeface="Aharoni" panose="02010803020104030203" pitchFamily="2" charset="-79"/>
              </a:rPr>
              <a:t>SISTEMA DE AYUDA EN LA TOMA DE DECISIONES PARA PERSONAS INTOLERANTES MEDIANTE TÉCNICAS DE INTELIGENCIA ARTIFICIAL</a:t>
            </a:r>
          </a:p>
        </p:txBody>
      </p:sp>
      <p:sp>
        <p:nvSpPr>
          <p:cNvPr id="3" name="Subtítulo 2">
            <a:extLst>
              <a:ext uri="{FF2B5EF4-FFF2-40B4-BE49-F238E27FC236}">
                <a16:creationId xmlns:a16="http://schemas.microsoft.com/office/drawing/2014/main" id="{D01EE8F6-EDC7-C618-C2CB-7D43469F859F}"/>
              </a:ext>
            </a:extLst>
          </p:cNvPr>
          <p:cNvSpPr>
            <a:spLocks noGrp="1"/>
          </p:cNvSpPr>
          <p:nvPr>
            <p:ph type="subTitle" idx="1"/>
          </p:nvPr>
        </p:nvSpPr>
        <p:spPr>
          <a:xfrm>
            <a:off x="2480733" y="4381500"/>
            <a:ext cx="7219954" cy="571505"/>
          </a:xfrm>
        </p:spPr>
        <p:txBody>
          <a:bodyPr>
            <a:normAutofit/>
          </a:bodyPr>
          <a:lstStyle/>
          <a:p>
            <a:r>
              <a:rPr lang="es-ES" dirty="0"/>
              <a:t>Realizado por: Juan Miguel Moreno Valero</a:t>
            </a:r>
          </a:p>
        </p:txBody>
      </p:sp>
      <p:sp>
        <p:nvSpPr>
          <p:cNvPr id="5" name="Subtítulo 2">
            <a:extLst>
              <a:ext uri="{FF2B5EF4-FFF2-40B4-BE49-F238E27FC236}">
                <a16:creationId xmlns:a16="http://schemas.microsoft.com/office/drawing/2014/main" id="{5DDE6A35-62D3-219D-DF8D-C82CF3756FAD}"/>
              </a:ext>
            </a:extLst>
          </p:cNvPr>
          <p:cNvSpPr txBox="1">
            <a:spLocks/>
          </p:cNvSpPr>
          <p:nvPr/>
        </p:nvSpPr>
        <p:spPr>
          <a:xfrm>
            <a:off x="2480733" y="3704167"/>
            <a:ext cx="7219954" cy="57150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tx2"/>
              </a:buClr>
              <a:buSzPct val="70000"/>
              <a:buFont typeface="Wingdings 2" charset="2"/>
              <a:buNone/>
              <a:defRPr sz="19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tx2"/>
              </a:buClr>
              <a:buSzPct val="70000"/>
              <a:buFont typeface="Wingdings 2" charset="2"/>
              <a:buNone/>
              <a:defRPr sz="17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s-ES" b="1" dirty="0"/>
              <a:t>Trabajo Fin de Grado </a:t>
            </a:r>
          </a:p>
        </p:txBody>
      </p:sp>
      <p:sp>
        <p:nvSpPr>
          <p:cNvPr id="6" name="Elipse 5">
            <a:extLst>
              <a:ext uri="{FF2B5EF4-FFF2-40B4-BE49-F238E27FC236}">
                <a16:creationId xmlns:a16="http://schemas.microsoft.com/office/drawing/2014/main" id="{D1BD06CD-947A-1775-E831-2492797AB946}"/>
              </a:ext>
            </a:extLst>
          </p:cNvPr>
          <p:cNvSpPr/>
          <p:nvPr/>
        </p:nvSpPr>
        <p:spPr>
          <a:xfrm>
            <a:off x="4673600" y="3873500"/>
            <a:ext cx="101600" cy="101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ED21292A-5644-C71B-4DF8-67C3CEDA5F2C}"/>
              </a:ext>
            </a:extLst>
          </p:cNvPr>
          <p:cNvSpPr/>
          <p:nvPr/>
        </p:nvSpPr>
        <p:spPr>
          <a:xfrm>
            <a:off x="7404102" y="3873500"/>
            <a:ext cx="101600" cy="1016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1" name="Imagen 40">
            <a:extLst>
              <a:ext uri="{FF2B5EF4-FFF2-40B4-BE49-F238E27FC236}">
                <a16:creationId xmlns:a16="http://schemas.microsoft.com/office/drawing/2014/main" id="{6AE55EED-AFFE-F98A-38DF-8E4947E3626B}"/>
              </a:ext>
            </a:extLst>
          </p:cNvPr>
          <p:cNvPicPr>
            <a:picLocks noChangeAspect="1"/>
          </p:cNvPicPr>
          <p:nvPr/>
        </p:nvPicPr>
        <p:blipFill>
          <a:blip r:embed="rId4"/>
          <a:stretch>
            <a:fillRect/>
          </a:stretch>
        </p:blipFill>
        <p:spPr>
          <a:xfrm>
            <a:off x="3029568" y="5397352"/>
            <a:ext cx="5820898" cy="1073956"/>
          </a:xfrm>
          <a:prstGeom prst="rect">
            <a:avLst/>
          </a:prstGeom>
        </p:spPr>
      </p:pic>
    </p:spTree>
    <p:extLst>
      <p:ext uri="{BB962C8B-B14F-4D97-AF65-F5344CB8AC3E}">
        <p14:creationId xmlns:p14="http://schemas.microsoft.com/office/powerpoint/2010/main" val="2980324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Tecnologías utilizadas</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877079"/>
            <a:ext cx="3688732" cy="680571"/>
          </a:xfrm>
          <a:prstGeom prst="rect">
            <a:avLst/>
          </a:prstGeom>
        </p:spPr>
      </p:pic>
      <p:sp>
        <p:nvSpPr>
          <p:cNvPr id="2" name="Rectángulo 1">
            <a:extLst>
              <a:ext uri="{FF2B5EF4-FFF2-40B4-BE49-F238E27FC236}">
                <a16:creationId xmlns:a16="http://schemas.microsoft.com/office/drawing/2014/main" id="{436AE02F-BD5B-45C7-8459-743D3DD37892}"/>
              </a:ext>
            </a:extLst>
          </p:cNvPr>
          <p:cNvSpPr/>
          <p:nvPr/>
        </p:nvSpPr>
        <p:spPr>
          <a:xfrm>
            <a:off x="476030" y="2154918"/>
            <a:ext cx="2612644" cy="2517732"/>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80EA9AFC-94B9-00B2-8AF6-BA2D61EBF8FF}"/>
              </a:ext>
            </a:extLst>
          </p:cNvPr>
          <p:cNvSpPr txBox="1"/>
          <p:nvPr/>
        </p:nvSpPr>
        <p:spPr>
          <a:xfrm>
            <a:off x="645702" y="2307318"/>
            <a:ext cx="2273300" cy="369332"/>
          </a:xfrm>
          <a:prstGeom prst="rect">
            <a:avLst/>
          </a:prstGeom>
          <a:noFill/>
        </p:spPr>
        <p:txBody>
          <a:bodyPr wrap="square" rtlCol="0">
            <a:spAutoFit/>
          </a:bodyPr>
          <a:lstStyle/>
          <a:p>
            <a:r>
              <a:rPr lang="es-ES" b="1" dirty="0">
                <a:solidFill>
                  <a:schemeClr val="bg1"/>
                </a:solidFill>
                <a:effectLst>
                  <a:outerShdw blurRad="38100" dist="38100" dir="2700000" algn="tl">
                    <a:srgbClr val="000000">
                      <a:alpha val="43137"/>
                    </a:srgbClr>
                  </a:outerShdw>
                </a:effectLst>
              </a:rPr>
              <a:t>Entorno de desarrollo</a:t>
            </a:r>
          </a:p>
        </p:txBody>
      </p:sp>
      <p:sp>
        <p:nvSpPr>
          <p:cNvPr id="4" name="Rectángulo 3">
            <a:extLst>
              <a:ext uri="{FF2B5EF4-FFF2-40B4-BE49-F238E27FC236}">
                <a16:creationId xmlns:a16="http://schemas.microsoft.com/office/drawing/2014/main" id="{44F0294F-CEE5-E746-B1A1-2579672844CE}"/>
              </a:ext>
            </a:extLst>
          </p:cNvPr>
          <p:cNvSpPr/>
          <p:nvPr/>
        </p:nvSpPr>
        <p:spPr>
          <a:xfrm>
            <a:off x="3443478" y="1749468"/>
            <a:ext cx="2612644" cy="3556000"/>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2D260E2A-DB8C-1E23-27F9-A936D63B0093}"/>
              </a:ext>
            </a:extLst>
          </p:cNvPr>
          <p:cNvSpPr txBox="1"/>
          <p:nvPr/>
        </p:nvSpPr>
        <p:spPr>
          <a:xfrm>
            <a:off x="3575050" y="1901868"/>
            <a:ext cx="2442972" cy="369332"/>
          </a:xfrm>
          <a:prstGeom prst="rect">
            <a:avLst/>
          </a:prstGeom>
          <a:noFill/>
        </p:spPr>
        <p:txBody>
          <a:bodyPr wrap="square" rtlCol="0">
            <a:spAutoFit/>
          </a:bodyPr>
          <a:lstStyle/>
          <a:p>
            <a:r>
              <a:rPr lang="es-ES" b="1" dirty="0">
                <a:solidFill>
                  <a:schemeClr val="bg1"/>
                </a:solidFill>
                <a:effectLst>
                  <a:outerShdw blurRad="38100" dist="38100" dir="2700000" algn="tl">
                    <a:srgbClr val="000000">
                      <a:alpha val="43137"/>
                    </a:srgbClr>
                  </a:outerShdw>
                </a:effectLst>
              </a:rPr>
              <a:t>Preprocesado de datos</a:t>
            </a:r>
          </a:p>
        </p:txBody>
      </p:sp>
      <p:sp>
        <p:nvSpPr>
          <p:cNvPr id="6" name="Rectángulo 5">
            <a:extLst>
              <a:ext uri="{FF2B5EF4-FFF2-40B4-BE49-F238E27FC236}">
                <a16:creationId xmlns:a16="http://schemas.microsoft.com/office/drawing/2014/main" id="{70C5F670-7CDA-D44B-FA1E-E1A3D7504B55}"/>
              </a:ext>
            </a:extLst>
          </p:cNvPr>
          <p:cNvSpPr/>
          <p:nvPr/>
        </p:nvSpPr>
        <p:spPr>
          <a:xfrm>
            <a:off x="6358238" y="1749468"/>
            <a:ext cx="2612644" cy="3556000"/>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3AA98CF4-72E3-BFFB-2DEF-1718C5AC34C7}"/>
              </a:ext>
            </a:extLst>
          </p:cNvPr>
          <p:cNvSpPr txBox="1"/>
          <p:nvPr/>
        </p:nvSpPr>
        <p:spPr>
          <a:xfrm>
            <a:off x="6527910" y="1901868"/>
            <a:ext cx="2273300" cy="646331"/>
          </a:xfrm>
          <a:prstGeom prst="rect">
            <a:avLst/>
          </a:prstGeom>
          <a:noFill/>
        </p:spPr>
        <p:txBody>
          <a:bodyPr wrap="square" rtlCol="0">
            <a:spAutoFit/>
          </a:bodyPr>
          <a:lstStyle/>
          <a:p>
            <a:pPr algn="ctr"/>
            <a:r>
              <a:rPr lang="es-ES" b="1" dirty="0">
                <a:solidFill>
                  <a:schemeClr val="bg1"/>
                </a:solidFill>
                <a:effectLst>
                  <a:outerShdw blurRad="38100" dist="38100" dir="2700000" algn="tl">
                    <a:srgbClr val="000000">
                      <a:alpha val="43137"/>
                    </a:srgbClr>
                  </a:outerShdw>
                </a:effectLst>
              </a:rPr>
              <a:t>Implementación de los modelos</a:t>
            </a:r>
          </a:p>
        </p:txBody>
      </p:sp>
      <p:sp>
        <p:nvSpPr>
          <p:cNvPr id="8" name="Rectángulo 7">
            <a:extLst>
              <a:ext uri="{FF2B5EF4-FFF2-40B4-BE49-F238E27FC236}">
                <a16:creationId xmlns:a16="http://schemas.microsoft.com/office/drawing/2014/main" id="{B82FABAB-F044-72C8-27F1-76F918ABE041}"/>
              </a:ext>
            </a:extLst>
          </p:cNvPr>
          <p:cNvSpPr/>
          <p:nvPr/>
        </p:nvSpPr>
        <p:spPr>
          <a:xfrm>
            <a:off x="9272998" y="1749468"/>
            <a:ext cx="2612644" cy="3556000"/>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3B206639-1957-AFFA-2EFD-178F8B84CB18}"/>
              </a:ext>
            </a:extLst>
          </p:cNvPr>
          <p:cNvSpPr txBox="1"/>
          <p:nvPr/>
        </p:nvSpPr>
        <p:spPr>
          <a:xfrm>
            <a:off x="9442670" y="1901868"/>
            <a:ext cx="2273300" cy="369332"/>
          </a:xfrm>
          <a:prstGeom prst="rect">
            <a:avLst/>
          </a:prstGeom>
          <a:noFill/>
        </p:spPr>
        <p:txBody>
          <a:bodyPr wrap="square" rtlCol="0">
            <a:spAutoFit/>
          </a:bodyPr>
          <a:lstStyle/>
          <a:p>
            <a:pPr algn="ctr"/>
            <a:r>
              <a:rPr lang="es-ES" b="1" dirty="0">
                <a:solidFill>
                  <a:schemeClr val="bg1"/>
                </a:solidFill>
                <a:effectLst>
                  <a:outerShdw blurRad="38100" dist="38100" dir="2700000" algn="tl">
                    <a:srgbClr val="000000">
                      <a:alpha val="43137"/>
                    </a:srgbClr>
                  </a:outerShdw>
                </a:effectLst>
              </a:rPr>
              <a:t>Otros</a:t>
            </a:r>
          </a:p>
        </p:txBody>
      </p:sp>
      <p:pic>
        <p:nvPicPr>
          <p:cNvPr id="11" name="Imagen 10">
            <a:extLst>
              <a:ext uri="{FF2B5EF4-FFF2-40B4-BE49-F238E27FC236}">
                <a16:creationId xmlns:a16="http://schemas.microsoft.com/office/drawing/2014/main" id="{02BFB122-C1F7-BDBE-CF99-B59AF2D29149}"/>
              </a:ext>
            </a:extLst>
          </p:cNvPr>
          <p:cNvPicPr>
            <a:picLocks noChangeAspect="1"/>
          </p:cNvPicPr>
          <p:nvPr/>
        </p:nvPicPr>
        <p:blipFill>
          <a:blip r:embed="rId3"/>
          <a:stretch>
            <a:fillRect/>
          </a:stretch>
        </p:blipFill>
        <p:spPr>
          <a:xfrm>
            <a:off x="890503" y="2851601"/>
            <a:ext cx="1781424" cy="1343212"/>
          </a:xfrm>
          <a:prstGeom prst="rect">
            <a:avLst/>
          </a:prstGeom>
        </p:spPr>
      </p:pic>
      <p:pic>
        <p:nvPicPr>
          <p:cNvPr id="15" name="Imagen 14">
            <a:extLst>
              <a:ext uri="{FF2B5EF4-FFF2-40B4-BE49-F238E27FC236}">
                <a16:creationId xmlns:a16="http://schemas.microsoft.com/office/drawing/2014/main" id="{1239B8BD-C20B-CAF4-FFA2-9EB2397019D4}"/>
              </a:ext>
            </a:extLst>
          </p:cNvPr>
          <p:cNvPicPr>
            <a:picLocks noChangeAspect="1"/>
          </p:cNvPicPr>
          <p:nvPr/>
        </p:nvPicPr>
        <p:blipFill>
          <a:blip r:embed="rId4"/>
          <a:stretch>
            <a:fillRect/>
          </a:stretch>
        </p:blipFill>
        <p:spPr>
          <a:xfrm>
            <a:off x="6896210" y="2548199"/>
            <a:ext cx="1485790" cy="1218681"/>
          </a:xfrm>
          <a:prstGeom prst="rect">
            <a:avLst/>
          </a:prstGeom>
        </p:spPr>
      </p:pic>
      <p:pic>
        <p:nvPicPr>
          <p:cNvPr id="18" name="Imagen 17">
            <a:extLst>
              <a:ext uri="{FF2B5EF4-FFF2-40B4-BE49-F238E27FC236}">
                <a16:creationId xmlns:a16="http://schemas.microsoft.com/office/drawing/2014/main" id="{6B6FDC5A-EC59-8CB0-35B4-A8FC845F4AE9}"/>
              </a:ext>
            </a:extLst>
          </p:cNvPr>
          <p:cNvPicPr>
            <a:picLocks noChangeAspect="1"/>
          </p:cNvPicPr>
          <p:nvPr/>
        </p:nvPicPr>
        <p:blipFill>
          <a:blip r:embed="rId5"/>
          <a:stretch>
            <a:fillRect/>
          </a:stretch>
        </p:blipFill>
        <p:spPr>
          <a:xfrm>
            <a:off x="7116790" y="3920483"/>
            <a:ext cx="1171739" cy="1190791"/>
          </a:xfrm>
          <a:prstGeom prst="rect">
            <a:avLst/>
          </a:prstGeom>
        </p:spPr>
      </p:pic>
      <p:pic>
        <p:nvPicPr>
          <p:cNvPr id="20" name="Imagen 19">
            <a:extLst>
              <a:ext uri="{FF2B5EF4-FFF2-40B4-BE49-F238E27FC236}">
                <a16:creationId xmlns:a16="http://schemas.microsoft.com/office/drawing/2014/main" id="{44876AC6-039B-878A-2AAB-DCD1359CC746}"/>
              </a:ext>
            </a:extLst>
          </p:cNvPr>
          <p:cNvPicPr>
            <a:picLocks noChangeAspect="1"/>
          </p:cNvPicPr>
          <p:nvPr/>
        </p:nvPicPr>
        <p:blipFill>
          <a:blip r:embed="rId6"/>
          <a:stretch>
            <a:fillRect/>
          </a:stretch>
        </p:blipFill>
        <p:spPr>
          <a:xfrm>
            <a:off x="4085720" y="2474740"/>
            <a:ext cx="1198851" cy="1233854"/>
          </a:xfrm>
          <a:prstGeom prst="rect">
            <a:avLst/>
          </a:prstGeom>
        </p:spPr>
      </p:pic>
      <p:pic>
        <p:nvPicPr>
          <p:cNvPr id="22" name="Imagen 21">
            <a:extLst>
              <a:ext uri="{FF2B5EF4-FFF2-40B4-BE49-F238E27FC236}">
                <a16:creationId xmlns:a16="http://schemas.microsoft.com/office/drawing/2014/main" id="{C0A2C91B-5522-0021-835F-DC4AEEC06547}"/>
              </a:ext>
            </a:extLst>
          </p:cNvPr>
          <p:cNvPicPr>
            <a:picLocks noChangeAspect="1"/>
          </p:cNvPicPr>
          <p:nvPr/>
        </p:nvPicPr>
        <p:blipFill>
          <a:blip r:embed="rId7"/>
          <a:stretch>
            <a:fillRect/>
          </a:stretch>
        </p:blipFill>
        <p:spPr>
          <a:xfrm>
            <a:off x="3694408" y="4040241"/>
            <a:ext cx="1981477" cy="933580"/>
          </a:xfrm>
          <a:prstGeom prst="rect">
            <a:avLst/>
          </a:prstGeom>
        </p:spPr>
      </p:pic>
      <p:pic>
        <p:nvPicPr>
          <p:cNvPr id="24" name="Imagen 23">
            <a:extLst>
              <a:ext uri="{FF2B5EF4-FFF2-40B4-BE49-F238E27FC236}">
                <a16:creationId xmlns:a16="http://schemas.microsoft.com/office/drawing/2014/main" id="{25C17F95-A8D8-B9C0-6434-3FA7C88DD085}"/>
              </a:ext>
            </a:extLst>
          </p:cNvPr>
          <p:cNvPicPr>
            <a:picLocks noChangeAspect="1"/>
          </p:cNvPicPr>
          <p:nvPr/>
        </p:nvPicPr>
        <p:blipFill>
          <a:blip r:embed="rId8"/>
          <a:stretch>
            <a:fillRect/>
          </a:stretch>
        </p:blipFill>
        <p:spPr>
          <a:xfrm>
            <a:off x="9670294" y="2378619"/>
            <a:ext cx="1826762" cy="1035165"/>
          </a:xfrm>
          <a:prstGeom prst="rect">
            <a:avLst/>
          </a:prstGeom>
        </p:spPr>
      </p:pic>
      <p:pic>
        <p:nvPicPr>
          <p:cNvPr id="26" name="Imagen 25">
            <a:extLst>
              <a:ext uri="{FF2B5EF4-FFF2-40B4-BE49-F238E27FC236}">
                <a16:creationId xmlns:a16="http://schemas.microsoft.com/office/drawing/2014/main" id="{DDA9A604-B9D9-1C52-906B-296382020497}"/>
              </a:ext>
            </a:extLst>
          </p:cNvPr>
          <p:cNvPicPr>
            <a:picLocks noChangeAspect="1"/>
          </p:cNvPicPr>
          <p:nvPr/>
        </p:nvPicPr>
        <p:blipFill>
          <a:blip r:embed="rId9"/>
          <a:stretch>
            <a:fillRect/>
          </a:stretch>
        </p:blipFill>
        <p:spPr>
          <a:xfrm>
            <a:off x="9774345" y="3540115"/>
            <a:ext cx="1609950" cy="1581371"/>
          </a:xfrm>
          <a:prstGeom prst="rect">
            <a:avLst/>
          </a:prstGeom>
        </p:spPr>
      </p:pic>
      <p:sp>
        <p:nvSpPr>
          <p:cNvPr id="10" name="CuadroTexto 9">
            <a:extLst>
              <a:ext uri="{FF2B5EF4-FFF2-40B4-BE49-F238E27FC236}">
                <a16:creationId xmlns:a16="http://schemas.microsoft.com/office/drawing/2014/main" id="{206579F6-EC29-4D9F-4E52-1A6B881DF239}"/>
              </a:ext>
            </a:extLst>
          </p:cNvPr>
          <p:cNvSpPr txBox="1"/>
          <p:nvPr/>
        </p:nvSpPr>
        <p:spPr>
          <a:xfrm>
            <a:off x="11271922" y="6322184"/>
            <a:ext cx="825502" cy="369332"/>
          </a:xfrm>
          <a:prstGeom prst="rect">
            <a:avLst/>
          </a:prstGeom>
          <a:noFill/>
        </p:spPr>
        <p:txBody>
          <a:bodyPr wrap="square" rtlCol="0">
            <a:spAutoFit/>
          </a:bodyPr>
          <a:lstStyle/>
          <a:p>
            <a:r>
              <a:rPr lang="es-ES" dirty="0"/>
              <a:t>10/28</a:t>
            </a:r>
          </a:p>
        </p:txBody>
      </p:sp>
    </p:spTree>
    <p:extLst>
      <p:ext uri="{BB962C8B-B14F-4D97-AF65-F5344CB8AC3E}">
        <p14:creationId xmlns:p14="http://schemas.microsoft.com/office/powerpoint/2010/main" val="3518535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Tipos de clasificación empleados</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864050"/>
            <a:ext cx="3759350" cy="693600"/>
          </a:xfrm>
          <a:prstGeom prst="rect">
            <a:avLst/>
          </a:prstGeom>
        </p:spPr>
      </p:pic>
      <p:pic>
        <p:nvPicPr>
          <p:cNvPr id="7174" name="Picture 6" descr="Overview on Multi-label Classification | Tasq.ai">
            <a:extLst>
              <a:ext uri="{FF2B5EF4-FFF2-40B4-BE49-F238E27FC236}">
                <a16:creationId xmlns:a16="http://schemas.microsoft.com/office/drawing/2014/main" id="{2E827504-7377-9D3B-2628-5F19F3A86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805" y="1314415"/>
            <a:ext cx="7354389" cy="453903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8E2A0402-F762-C7CA-CA1E-AE7762DDB73C}"/>
              </a:ext>
            </a:extLst>
          </p:cNvPr>
          <p:cNvSpPr txBox="1"/>
          <p:nvPr/>
        </p:nvSpPr>
        <p:spPr>
          <a:xfrm>
            <a:off x="11271922" y="6322184"/>
            <a:ext cx="825502" cy="369332"/>
          </a:xfrm>
          <a:prstGeom prst="rect">
            <a:avLst/>
          </a:prstGeom>
          <a:noFill/>
        </p:spPr>
        <p:txBody>
          <a:bodyPr wrap="square" rtlCol="0">
            <a:spAutoFit/>
          </a:bodyPr>
          <a:lstStyle/>
          <a:p>
            <a:r>
              <a:rPr lang="es-ES" dirty="0"/>
              <a:t>11/28</a:t>
            </a:r>
          </a:p>
        </p:txBody>
      </p:sp>
    </p:spTree>
    <p:extLst>
      <p:ext uri="{BB962C8B-B14F-4D97-AF65-F5344CB8AC3E}">
        <p14:creationId xmlns:p14="http://schemas.microsoft.com/office/powerpoint/2010/main" val="204791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Análisis del </a:t>
            </a:r>
            <a:r>
              <a:rPr lang="es-ES" sz="4800" b="1" dirty="0" err="1">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dataset</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Food</a:t>
            </a:r>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101</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888795"/>
            <a:ext cx="3625232" cy="668855"/>
          </a:xfrm>
          <a:prstGeom prst="rect">
            <a:avLst/>
          </a:prstGeom>
        </p:spPr>
      </p:pic>
      <p:pic>
        <p:nvPicPr>
          <p:cNvPr id="7176" name="Picture 8" descr="FOOD 101">
            <a:extLst>
              <a:ext uri="{FF2B5EF4-FFF2-40B4-BE49-F238E27FC236}">
                <a16:creationId xmlns:a16="http://schemas.microsoft.com/office/drawing/2014/main" id="{3ABA9A9A-5C52-B3D0-C19C-7D9A0AC72B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83" t="31541" r="14421" b="18957"/>
          <a:stretch/>
        </p:blipFill>
        <p:spPr bwMode="auto">
          <a:xfrm>
            <a:off x="1460500" y="2824040"/>
            <a:ext cx="2146300" cy="1498601"/>
          </a:xfrm>
          <a:prstGeom prst="rect">
            <a:avLst/>
          </a:prstGeom>
          <a:noFill/>
          <a:extLst>
            <a:ext uri="{909E8E84-426E-40DD-AFC4-6F175D3DCCD1}">
              <a14:hiddenFill xmlns:a14="http://schemas.microsoft.com/office/drawing/2010/main">
                <a:solidFill>
                  <a:srgbClr val="FFFFFF"/>
                </a:solidFill>
              </a14:hiddenFill>
            </a:ext>
          </a:extLst>
        </p:spPr>
      </p:pic>
      <p:sp>
        <p:nvSpPr>
          <p:cNvPr id="12" name="Abrir llave 11">
            <a:extLst>
              <a:ext uri="{FF2B5EF4-FFF2-40B4-BE49-F238E27FC236}">
                <a16:creationId xmlns:a16="http://schemas.microsoft.com/office/drawing/2014/main" id="{0A0C6F52-5AD5-F152-9F01-C5D2C0F080FF}"/>
              </a:ext>
            </a:extLst>
          </p:cNvPr>
          <p:cNvSpPr/>
          <p:nvPr/>
        </p:nvSpPr>
        <p:spPr>
          <a:xfrm>
            <a:off x="3987546" y="1968500"/>
            <a:ext cx="777533" cy="3175000"/>
          </a:xfrm>
          <a:prstGeom prst="leftBrac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9" name="CuadroTexto 18">
            <a:extLst>
              <a:ext uri="{FF2B5EF4-FFF2-40B4-BE49-F238E27FC236}">
                <a16:creationId xmlns:a16="http://schemas.microsoft.com/office/drawing/2014/main" id="{18B85D21-EDA2-2A55-1992-867936C6A5DA}"/>
              </a:ext>
            </a:extLst>
          </p:cNvPr>
          <p:cNvSpPr txBox="1"/>
          <p:nvPr/>
        </p:nvSpPr>
        <p:spPr>
          <a:xfrm>
            <a:off x="4876800" y="1944547"/>
            <a:ext cx="3138660" cy="461665"/>
          </a:xfrm>
          <a:prstGeom prst="rect">
            <a:avLst/>
          </a:prstGeom>
          <a:noFill/>
        </p:spPr>
        <p:txBody>
          <a:bodyPr wrap="square" rtlCol="0">
            <a:spAutoFit/>
          </a:bodyPr>
          <a:lstStyle/>
          <a:p>
            <a:pPr marL="342900" indent="-342900">
              <a:buFont typeface="Courier New" panose="02070309020205020404" pitchFamily="49" charset="0"/>
              <a:buChar char="o"/>
            </a:pPr>
            <a:r>
              <a:rPr lang="es-ES" sz="2400" dirty="0"/>
              <a:t>101 platos diferentes</a:t>
            </a:r>
          </a:p>
        </p:txBody>
      </p:sp>
      <p:sp>
        <p:nvSpPr>
          <p:cNvPr id="22" name="CuadroTexto 21">
            <a:extLst>
              <a:ext uri="{FF2B5EF4-FFF2-40B4-BE49-F238E27FC236}">
                <a16:creationId xmlns:a16="http://schemas.microsoft.com/office/drawing/2014/main" id="{EF07CAD0-B20C-67A4-80B7-CC51F43479F3}"/>
              </a:ext>
            </a:extLst>
          </p:cNvPr>
          <p:cNvSpPr txBox="1"/>
          <p:nvPr/>
        </p:nvSpPr>
        <p:spPr>
          <a:xfrm>
            <a:off x="4876800" y="2799635"/>
            <a:ext cx="3811931" cy="461665"/>
          </a:xfrm>
          <a:prstGeom prst="rect">
            <a:avLst/>
          </a:prstGeom>
          <a:noFill/>
        </p:spPr>
        <p:txBody>
          <a:bodyPr wrap="square" rtlCol="0">
            <a:spAutoFit/>
          </a:bodyPr>
          <a:lstStyle/>
          <a:p>
            <a:pPr marL="342900" indent="-342900">
              <a:buFont typeface="Courier New" panose="02070309020205020404" pitchFamily="49" charset="0"/>
              <a:buChar char="o"/>
            </a:pPr>
            <a:r>
              <a:rPr lang="es-ES" sz="2400" dirty="0"/>
              <a:t>1.000 imágenes por plato</a:t>
            </a:r>
          </a:p>
        </p:txBody>
      </p:sp>
      <p:sp>
        <p:nvSpPr>
          <p:cNvPr id="25" name="CuadroTexto 24">
            <a:extLst>
              <a:ext uri="{FF2B5EF4-FFF2-40B4-BE49-F238E27FC236}">
                <a16:creationId xmlns:a16="http://schemas.microsoft.com/office/drawing/2014/main" id="{61AA3DB8-12DD-116F-47F1-33BA25FEDC8E}"/>
              </a:ext>
            </a:extLst>
          </p:cNvPr>
          <p:cNvSpPr txBox="1"/>
          <p:nvPr/>
        </p:nvSpPr>
        <p:spPr>
          <a:xfrm>
            <a:off x="4876800" y="3678127"/>
            <a:ext cx="4991100" cy="461665"/>
          </a:xfrm>
          <a:prstGeom prst="rect">
            <a:avLst/>
          </a:prstGeom>
          <a:noFill/>
        </p:spPr>
        <p:txBody>
          <a:bodyPr wrap="square" rtlCol="0">
            <a:spAutoFit/>
          </a:bodyPr>
          <a:lstStyle/>
          <a:p>
            <a:pPr marL="342900" indent="-342900">
              <a:buFont typeface="Courier New" panose="02070309020205020404" pitchFamily="49" charset="0"/>
              <a:buChar char="o"/>
            </a:pPr>
            <a:r>
              <a:rPr lang="es-ES" sz="2400" dirty="0"/>
              <a:t>446 ingredientes – ingredients.txt</a:t>
            </a:r>
          </a:p>
        </p:txBody>
      </p:sp>
      <p:sp>
        <p:nvSpPr>
          <p:cNvPr id="28" name="CuadroTexto 27">
            <a:extLst>
              <a:ext uri="{FF2B5EF4-FFF2-40B4-BE49-F238E27FC236}">
                <a16:creationId xmlns:a16="http://schemas.microsoft.com/office/drawing/2014/main" id="{0683CC4B-7317-F14E-12AA-BB9A939F96F3}"/>
              </a:ext>
            </a:extLst>
          </p:cNvPr>
          <p:cNvSpPr txBox="1"/>
          <p:nvPr/>
        </p:nvSpPr>
        <p:spPr>
          <a:xfrm>
            <a:off x="4876800" y="4570650"/>
            <a:ext cx="6324600" cy="461665"/>
          </a:xfrm>
          <a:prstGeom prst="rect">
            <a:avLst/>
          </a:prstGeom>
          <a:noFill/>
        </p:spPr>
        <p:txBody>
          <a:bodyPr wrap="square" rtlCol="0">
            <a:spAutoFit/>
          </a:bodyPr>
          <a:lstStyle/>
          <a:p>
            <a:pPr marL="342900" indent="-342900">
              <a:buFont typeface="Courier New" panose="02070309020205020404" pitchFamily="49" charset="0"/>
              <a:buChar char="o"/>
            </a:pPr>
            <a:r>
              <a:rPr lang="es-ES" sz="2400" dirty="0"/>
              <a:t>227 ingredientes – ingredients_simplified.txt</a:t>
            </a:r>
          </a:p>
        </p:txBody>
      </p:sp>
      <p:sp>
        <p:nvSpPr>
          <p:cNvPr id="29" name="CuadroTexto 28">
            <a:extLst>
              <a:ext uri="{FF2B5EF4-FFF2-40B4-BE49-F238E27FC236}">
                <a16:creationId xmlns:a16="http://schemas.microsoft.com/office/drawing/2014/main" id="{D283637B-F969-8C33-6F18-26A3C6215312}"/>
              </a:ext>
            </a:extLst>
          </p:cNvPr>
          <p:cNvSpPr txBox="1"/>
          <p:nvPr/>
        </p:nvSpPr>
        <p:spPr>
          <a:xfrm>
            <a:off x="2111028" y="4570650"/>
            <a:ext cx="1206500" cy="369332"/>
          </a:xfrm>
          <a:prstGeom prst="rect">
            <a:avLst/>
          </a:prstGeom>
          <a:noFill/>
        </p:spPr>
        <p:txBody>
          <a:bodyPr wrap="square" rtlCol="0">
            <a:spAutoFit/>
          </a:bodyPr>
          <a:lstStyle/>
          <a:p>
            <a:r>
              <a:rPr lang="es-ES" b="1" dirty="0"/>
              <a:t>Food101</a:t>
            </a:r>
          </a:p>
        </p:txBody>
      </p:sp>
      <p:sp>
        <p:nvSpPr>
          <p:cNvPr id="2" name="CuadroTexto 1">
            <a:extLst>
              <a:ext uri="{FF2B5EF4-FFF2-40B4-BE49-F238E27FC236}">
                <a16:creationId xmlns:a16="http://schemas.microsoft.com/office/drawing/2014/main" id="{79D9FAD9-8C47-9635-16DF-E82E9A05F509}"/>
              </a:ext>
            </a:extLst>
          </p:cNvPr>
          <p:cNvSpPr txBox="1"/>
          <p:nvPr/>
        </p:nvSpPr>
        <p:spPr>
          <a:xfrm>
            <a:off x="11271922" y="6322184"/>
            <a:ext cx="825502" cy="369332"/>
          </a:xfrm>
          <a:prstGeom prst="rect">
            <a:avLst/>
          </a:prstGeom>
          <a:noFill/>
        </p:spPr>
        <p:txBody>
          <a:bodyPr wrap="square" rtlCol="0">
            <a:spAutoFit/>
          </a:bodyPr>
          <a:lstStyle/>
          <a:p>
            <a:r>
              <a:rPr lang="es-ES" dirty="0"/>
              <a:t>12/28</a:t>
            </a:r>
          </a:p>
        </p:txBody>
      </p:sp>
    </p:spTree>
    <p:extLst>
      <p:ext uri="{BB962C8B-B14F-4D97-AF65-F5344CB8AC3E}">
        <p14:creationId xmlns:p14="http://schemas.microsoft.com/office/powerpoint/2010/main" val="2056647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CNN utilizadas</a:t>
            </a:r>
            <a:endPar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endParaRP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14569"/>
            <a:ext cx="3485532" cy="643081"/>
          </a:xfrm>
          <a:prstGeom prst="rect">
            <a:avLst/>
          </a:prstGeom>
        </p:spPr>
      </p:pic>
      <p:sp>
        <p:nvSpPr>
          <p:cNvPr id="2" name="CuadroTexto 1">
            <a:extLst>
              <a:ext uri="{FF2B5EF4-FFF2-40B4-BE49-F238E27FC236}">
                <a16:creationId xmlns:a16="http://schemas.microsoft.com/office/drawing/2014/main" id="{B2A4DC51-5EB1-7C2F-044E-21C8A5F55633}"/>
              </a:ext>
            </a:extLst>
          </p:cNvPr>
          <p:cNvSpPr txBox="1"/>
          <p:nvPr/>
        </p:nvSpPr>
        <p:spPr>
          <a:xfrm>
            <a:off x="1104900" y="1470226"/>
            <a:ext cx="35052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a:t>VGG-16</a:t>
            </a:r>
          </a:p>
        </p:txBody>
      </p:sp>
      <p:pic>
        <p:nvPicPr>
          <p:cNvPr id="4098" name="Picture 2" descr="An overview of VGG16 and NiN models | by Khuyen Le | MLearning.ai | Medium">
            <a:extLst>
              <a:ext uri="{FF2B5EF4-FFF2-40B4-BE49-F238E27FC236}">
                <a16:creationId xmlns:a16="http://schemas.microsoft.com/office/drawing/2014/main" id="{F133C27C-3270-1414-E371-2AA5BAEDA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030823"/>
            <a:ext cx="5521325" cy="351801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B52A3053-5DB1-59F6-55D5-60CCB7679A48}"/>
              </a:ext>
            </a:extLst>
          </p:cNvPr>
          <p:cNvSpPr txBox="1"/>
          <p:nvPr/>
        </p:nvSpPr>
        <p:spPr>
          <a:xfrm>
            <a:off x="6870699" y="1470226"/>
            <a:ext cx="35052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a:t>Composición propia</a:t>
            </a:r>
          </a:p>
        </p:txBody>
      </p:sp>
      <p:graphicFrame>
        <p:nvGraphicFramePr>
          <p:cNvPr id="4" name="Tabla 4">
            <a:extLst>
              <a:ext uri="{FF2B5EF4-FFF2-40B4-BE49-F238E27FC236}">
                <a16:creationId xmlns:a16="http://schemas.microsoft.com/office/drawing/2014/main" id="{D46D4234-1788-7A79-8632-0A458AAB210D}"/>
              </a:ext>
            </a:extLst>
          </p:cNvPr>
          <p:cNvGraphicFramePr>
            <a:graphicFrameLocks noGrp="1"/>
          </p:cNvGraphicFramePr>
          <p:nvPr>
            <p:extLst>
              <p:ext uri="{D42A27DB-BD31-4B8C-83A1-F6EECF244321}">
                <p14:modId xmlns:p14="http://schemas.microsoft.com/office/powerpoint/2010/main" val="2117280518"/>
              </p:ext>
            </p:extLst>
          </p:nvPr>
        </p:nvGraphicFramePr>
        <p:xfrm>
          <a:off x="6870699" y="2005423"/>
          <a:ext cx="4626357" cy="4205286"/>
        </p:xfrm>
        <a:graphic>
          <a:graphicData uri="http://schemas.openxmlformats.org/drawingml/2006/table">
            <a:tbl>
              <a:tblPr firstRow="1" bandRow="1">
                <a:tableStyleId>{93296810-A885-4BE3-A3E7-6D5BEEA58F35}</a:tableStyleId>
              </a:tblPr>
              <a:tblGrid>
                <a:gridCol w="1651000">
                  <a:extLst>
                    <a:ext uri="{9D8B030D-6E8A-4147-A177-3AD203B41FA5}">
                      <a16:colId xmlns:a16="http://schemas.microsoft.com/office/drawing/2014/main" val="3909790075"/>
                    </a:ext>
                  </a:extLst>
                </a:gridCol>
                <a:gridCol w="1625600">
                  <a:extLst>
                    <a:ext uri="{9D8B030D-6E8A-4147-A177-3AD203B41FA5}">
                      <a16:colId xmlns:a16="http://schemas.microsoft.com/office/drawing/2014/main" val="76441296"/>
                    </a:ext>
                  </a:extLst>
                </a:gridCol>
                <a:gridCol w="1349757">
                  <a:extLst>
                    <a:ext uri="{9D8B030D-6E8A-4147-A177-3AD203B41FA5}">
                      <a16:colId xmlns:a16="http://schemas.microsoft.com/office/drawing/2014/main" val="1110883311"/>
                    </a:ext>
                  </a:extLst>
                </a:gridCol>
              </a:tblGrid>
              <a:tr h="796482">
                <a:tc>
                  <a:txBody>
                    <a:bodyPr/>
                    <a:lstStyle/>
                    <a:p>
                      <a:pPr algn="ctr"/>
                      <a:r>
                        <a:rPr lang="es-ES" dirty="0"/>
                        <a:t>Tipo de capa</a:t>
                      </a:r>
                    </a:p>
                  </a:txBody>
                  <a:tcPr anchor="ctr"/>
                </a:tc>
                <a:tc>
                  <a:txBody>
                    <a:bodyPr/>
                    <a:lstStyle/>
                    <a:p>
                      <a:pPr algn="ctr"/>
                      <a:r>
                        <a:rPr lang="es-ES" dirty="0"/>
                        <a:t>Dimensión del </a:t>
                      </a:r>
                      <a:r>
                        <a:rPr lang="es-ES" dirty="0" err="1"/>
                        <a:t>kernel</a:t>
                      </a:r>
                      <a:endParaRPr lang="es-ES" dirty="0"/>
                    </a:p>
                  </a:txBody>
                  <a:tcPr anchor="ctr"/>
                </a:tc>
                <a:tc>
                  <a:txBody>
                    <a:bodyPr/>
                    <a:lstStyle/>
                    <a:p>
                      <a:pPr algn="ctr"/>
                      <a:r>
                        <a:rPr lang="es-ES" dirty="0"/>
                        <a:t>Número de capas</a:t>
                      </a:r>
                    </a:p>
                  </a:txBody>
                  <a:tcPr anchor="ctr"/>
                </a:tc>
                <a:extLst>
                  <a:ext uri="{0D108BD9-81ED-4DB2-BD59-A6C34878D82A}">
                    <a16:rowId xmlns:a16="http://schemas.microsoft.com/office/drawing/2014/main" val="1184918814"/>
                  </a:ext>
                </a:extLst>
              </a:tr>
              <a:tr h="461454">
                <a:tc>
                  <a:txBody>
                    <a:bodyPr/>
                    <a:lstStyle/>
                    <a:p>
                      <a:pPr algn="ctr"/>
                      <a:r>
                        <a:rPr lang="es-ES" b="1" dirty="0"/>
                        <a:t>Convolucional</a:t>
                      </a:r>
                    </a:p>
                  </a:txBody>
                  <a:tcPr anchor="ctr"/>
                </a:tc>
                <a:tc>
                  <a:txBody>
                    <a:bodyPr/>
                    <a:lstStyle/>
                    <a:p>
                      <a:pPr algn="ctr"/>
                      <a:r>
                        <a:rPr lang="es-ES" dirty="0"/>
                        <a:t>64</a:t>
                      </a:r>
                    </a:p>
                  </a:txBody>
                  <a:tcPr anchor="ctr"/>
                </a:tc>
                <a:tc>
                  <a:txBody>
                    <a:bodyPr/>
                    <a:lstStyle/>
                    <a:p>
                      <a:pPr algn="ctr"/>
                      <a:r>
                        <a:rPr lang="es-ES" dirty="0"/>
                        <a:t>3</a:t>
                      </a:r>
                    </a:p>
                  </a:txBody>
                  <a:tcPr anchor="ctr"/>
                </a:tc>
                <a:extLst>
                  <a:ext uri="{0D108BD9-81ED-4DB2-BD59-A6C34878D82A}">
                    <a16:rowId xmlns:a16="http://schemas.microsoft.com/office/drawing/2014/main" val="2784209659"/>
                  </a:ext>
                </a:extLst>
              </a:tr>
              <a:tr h="461454">
                <a:tc>
                  <a:txBody>
                    <a:bodyPr/>
                    <a:lstStyle/>
                    <a:p>
                      <a:pPr algn="ctr"/>
                      <a:r>
                        <a:rPr lang="es-ES" b="1" dirty="0" err="1"/>
                        <a:t>MaxPooling</a:t>
                      </a:r>
                      <a:endParaRPr lang="es-ES" b="1" dirty="0"/>
                    </a:p>
                  </a:txBody>
                  <a:tcPr anchor="ctr"/>
                </a:tc>
                <a:tc>
                  <a:txBody>
                    <a:bodyPr/>
                    <a:lstStyle/>
                    <a:p>
                      <a:pPr algn="ctr"/>
                      <a:r>
                        <a:rPr lang="es-ES" dirty="0"/>
                        <a:t>-</a:t>
                      </a:r>
                    </a:p>
                  </a:txBody>
                  <a:tcPr anchor="ctr"/>
                </a:tc>
                <a:tc>
                  <a:txBody>
                    <a:bodyPr/>
                    <a:lstStyle/>
                    <a:p>
                      <a:pPr algn="ctr"/>
                      <a:r>
                        <a:rPr lang="es-ES" dirty="0"/>
                        <a:t>1</a:t>
                      </a:r>
                    </a:p>
                  </a:txBody>
                  <a:tcPr anchor="ctr"/>
                </a:tc>
                <a:extLst>
                  <a:ext uri="{0D108BD9-81ED-4DB2-BD59-A6C34878D82A}">
                    <a16:rowId xmlns:a16="http://schemas.microsoft.com/office/drawing/2014/main" val="122070741"/>
                  </a:ext>
                </a:extLst>
              </a:tr>
              <a:tr h="461454">
                <a:tc>
                  <a:txBody>
                    <a:bodyPr/>
                    <a:lstStyle/>
                    <a:p>
                      <a:pPr algn="ctr"/>
                      <a:r>
                        <a:rPr lang="es-ES" b="1" dirty="0"/>
                        <a:t>Convolucional</a:t>
                      </a:r>
                    </a:p>
                  </a:txBody>
                  <a:tcPr anchor="ctr"/>
                </a:tc>
                <a:tc>
                  <a:txBody>
                    <a:bodyPr/>
                    <a:lstStyle/>
                    <a:p>
                      <a:pPr algn="ctr"/>
                      <a:r>
                        <a:rPr lang="es-ES" dirty="0"/>
                        <a:t>256</a:t>
                      </a:r>
                    </a:p>
                  </a:txBody>
                  <a:tcPr anchor="ctr"/>
                </a:tc>
                <a:tc>
                  <a:txBody>
                    <a:bodyPr/>
                    <a:lstStyle/>
                    <a:p>
                      <a:pPr algn="ctr"/>
                      <a:r>
                        <a:rPr lang="es-ES" dirty="0"/>
                        <a:t>3</a:t>
                      </a:r>
                    </a:p>
                  </a:txBody>
                  <a:tcPr anchor="ctr"/>
                </a:tc>
                <a:extLst>
                  <a:ext uri="{0D108BD9-81ED-4DB2-BD59-A6C34878D82A}">
                    <a16:rowId xmlns:a16="http://schemas.microsoft.com/office/drawing/2014/main" val="1478628840"/>
                  </a:ext>
                </a:extLst>
              </a:tr>
              <a:tr h="461454">
                <a:tc>
                  <a:txBody>
                    <a:bodyPr/>
                    <a:lstStyle/>
                    <a:p>
                      <a:pPr algn="ctr"/>
                      <a:r>
                        <a:rPr lang="es-ES" b="1" dirty="0" err="1"/>
                        <a:t>MaxPooling</a:t>
                      </a:r>
                      <a:endParaRPr lang="es-ES" b="1" dirty="0"/>
                    </a:p>
                  </a:txBody>
                  <a:tcPr anchor="ctr"/>
                </a:tc>
                <a:tc>
                  <a:txBody>
                    <a:bodyPr/>
                    <a:lstStyle/>
                    <a:p>
                      <a:pPr algn="ctr"/>
                      <a:r>
                        <a:rPr lang="es-ES" dirty="0"/>
                        <a:t>-</a:t>
                      </a:r>
                    </a:p>
                  </a:txBody>
                  <a:tcPr anchor="ctr"/>
                </a:tc>
                <a:tc>
                  <a:txBody>
                    <a:bodyPr/>
                    <a:lstStyle/>
                    <a:p>
                      <a:pPr algn="ctr"/>
                      <a:r>
                        <a:rPr lang="es-ES" dirty="0"/>
                        <a:t>1</a:t>
                      </a:r>
                    </a:p>
                  </a:txBody>
                  <a:tcPr anchor="ctr"/>
                </a:tc>
                <a:extLst>
                  <a:ext uri="{0D108BD9-81ED-4DB2-BD59-A6C34878D82A}">
                    <a16:rowId xmlns:a16="http://schemas.microsoft.com/office/drawing/2014/main" val="156478331"/>
                  </a:ext>
                </a:extLst>
              </a:tr>
              <a:tr h="461454">
                <a:tc>
                  <a:txBody>
                    <a:bodyPr/>
                    <a:lstStyle/>
                    <a:p>
                      <a:pPr algn="ctr"/>
                      <a:r>
                        <a:rPr lang="es-ES" b="1" dirty="0"/>
                        <a:t>Convolucional</a:t>
                      </a:r>
                    </a:p>
                  </a:txBody>
                  <a:tcPr anchor="ctr"/>
                </a:tc>
                <a:tc>
                  <a:txBody>
                    <a:bodyPr/>
                    <a:lstStyle/>
                    <a:p>
                      <a:pPr algn="ctr"/>
                      <a:r>
                        <a:rPr lang="es-ES" dirty="0"/>
                        <a:t>512</a:t>
                      </a:r>
                    </a:p>
                  </a:txBody>
                  <a:tcPr anchor="ctr"/>
                </a:tc>
                <a:tc>
                  <a:txBody>
                    <a:bodyPr/>
                    <a:lstStyle/>
                    <a:p>
                      <a:pPr algn="ctr"/>
                      <a:r>
                        <a:rPr lang="es-ES" dirty="0"/>
                        <a:t>3</a:t>
                      </a:r>
                    </a:p>
                  </a:txBody>
                  <a:tcPr anchor="ctr"/>
                </a:tc>
                <a:extLst>
                  <a:ext uri="{0D108BD9-81ED-4DB2-BD59-A6C34878D82A}">
                    <a16:rowId xmlns:a16="http://schemas.microsoft.com/office/drawing/2014/main" val="2195289170"/>
                  </a:ext>
                </a:extLst>
              </a:tr>
              <a:tr h="461454">
                <a:tc>
                  <a:txBody>
                    <a:bodyPr/>
                    <a:lstStyle/>
                    <a:p>
                      <a:pPr algn="ctr"/>
                      <a:r>
                        <a:rPr lang="es-ES" b="1" dirty="0" err="1"/>
                        <a:t>MaxPooling</a:t>
                      </a:r>
                      <a:endParaRPr lang="es-ES" b="1" dirty="0"/>
                    </a:p>
                  </a:txBody>
                  <a:tcPr anchor="ctr"/>
                </a:tc>
                <a:tc>
                  <a:txBody>
                    <a:bodyPr/>
                    <a:lstStyle/>
                    <a:p>
                      <a:pPr algn="ctr"/>
                      <a:r>
                        <a:rPr lang="es-ES" dirty="0"/>
                        <a:t>-</a:t>
                      </a:r>
                    </a:p>
                  </a:txBody>
                  <a:tcPr anchor="ctr"/>
                </a:tc>
                <a:tc>
                  <a:txBody>
                    <a:bodyPr/>
                    <a:lstStyle/>
                    <a:p>
                      <a:pPr algn="ctr"/>
                      <a:r>
                        <a:rPr lang="es-ES" dirty="0"/>
                        <a:t>1</a:t>
                      </a:r>
                    </a:p>
                  </a:txBody>
                  <a:tcPr anchor="ctr"/>
                </a:tc>
                <a:extLst>
                  <a:ext uri="{0D108BD9-81ED-4DB2-BD59-A6C34878D82A}">
                    <a16:rowId xmlns:a16="http://schemas.microsoft.com/office/drawing/2014/main" val="2062657028"/>
                  </a:ext>
                </a:extLst>
              </a:tr>
              <a:tr h="461454">
                <a:tc>
                  <a:txBody>
                    <a:bodyPr/>
                    <a:lstStyle/>
                    <a:p>
                      <a:pPr algn="ctr"/>
                      <a:r>
                        <a:rPr lang="es-ES" b="1" dirty="0" err="1"/>
                        <a:t>GlobalAveragePooling</a:t>
                      </a:r>
                      <a:endParaRPr lang="es-ES" b="1" dirty="0"/>
                    </a:p>
                  </a:txBody>
                  <a:tcPr anchor="ctr"/>
                </a:tc>
                <a:tc>
                  <a:txBody>
                    <a:bodyPr/>
                    <a:lstStyle/>
                    <a:p>
                      <a:pPr algn="ctr"/>
                      <a:r>
                        <a:rPr lang="es-ES" dirty="0"/>
                        <a:t>-</a:t>
                      </a:r>
                    </a:p>
                  </a:txBody>
                  <a:tcPr anchor="ctr"/>
                </a:tc>
                <a:tc>
                  <a:txBody>
                    <a:bodyPr/>
                    <a:lstStyle/>
                    <a:p>
                      <a:pPr algn="ctr"/>
                      <a:r>
                        <a:rPr lang="es-ES" dirty="0"/>
                        <a:t>1</a:t>
                      </a:r>
                    </a:p>
                  </a:txBody>
                  <a:tcPr anchor="ctr"/>
                </a:tc>
                <a:extLst>
                  <a:ext uri="{0D108BD9-81ED-4DB2-BD59-A6C34878D82A}">
                    <a16:rowId xmlns:a16="http://schemas.microsoft.com/office/drawing/2014/main" val="437060067"/>
                  </a:ext>
                </a:extLst>
              </a:tr>
            </a:tbl>
          </a:graphicData>
        </a:graphic>
      </p:graphicFrame>
      <p:pic>
        <p:nvPicPr>
          <p:cNvPr id="5" name="Imagen 4">
            <a:extLst>
              <a:ext uri="{FF2B5EF4-FFF2-40B4-BE49-F238E27FC236}">
                <a16:creationId xmlns:a16="http://schemas.microsoft.com/office/drawing/2014/main" id="{D235564D-5BDE-C969-3047-2F336E851560}"/>
              </a:ext>
            </a:extLst>
          </p:cNvPr>
          <p:cNvPicPr>
            <a:picLocks noChangeAspect="1"/>
          </p:cNvPicPr>
          <p:nvPr/>
        </p:nvPicPr>
        <p:blipFill rotWithShape="1">
          <a:blip r:embed="rId4"/>
          <a:srcRect t="7092" b="14583"/>
          <a:stretch/>
        </p:blipFill>
        <p:spPr>
          <a:xfrm>
            <a:off x="2743201" y="1383388"/>
            <a:ext cx="540966" cy="548503"/>
          </a:xfrm>
          <a:prstGeom prst="rect">
            <a:avLst/>
          </a:prstGeom>
        </p:spPr>
      </p:pic>
      <p:pic>
        <p:nvPicPr>
          <p:cNvPr id="6" name="Imagen 5">
            <a:extLst>
              <a:ext uri="{FF2B5EF4-FFF2-40B4-BE49-F238E27FC236}">
                <a16:creationId xmlns:a16="http://schemas.microsoft.com/office/drawing/2014/main" id="{DCC9A899-33F6-B812-C7E4-8D4432D79AE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600" b="92400" l="8000" r="91200">
                        <a14:foregroundMark x1="36200" y1="9400" x2="48800" y2="6000"/>
                        <a14:foregroundMark x1="48800" y1="6000" x2="60400" y2="8600"/>
                        <a14:foregroundMark x1="60400" y1="8600" x2="64600" y2="11600"/>
                        <a14:foregroundMark x1="89800" y1="40600" x2="91773" y2="48370"/>
                        <a14:foregroundMark x1="69683" y1="90564" x2="65273" y2="92312"/>
                        <a14:foregroundMark x1="56205" y1="94552" x2="34200" y2="92600"/>
                        <a14:foregroundMark x1="32832" y1="91845" x2="28400" y2="89400"/>
                        <a14:foregroundMark x1="34200" y1="92600" x2="33660" y2="92302"/>
                        <a14:foregroundMark x1="10800" y1="66600" x2="8461" y2="60232"/>
                        <a14:foregroundMark x1="9800" y1="48200" x2="8600" y2="55800"/>
                        <a14:backgroundMark x1="7768" y1="55670" x2="7600" y2="60200"/>
                        <a14:backgroundMark x1="8400" y1="38600" x2="8055" y2="47927"/>
                        <a14:backgroundMark x1="94000" y1="48600" x2="92200" y2="66000"/>
                        <a14:backgroundMark x1="67800" y1="95000" x2="59000" y2="96400"/>
                        <a14:backgroundMark x1="71600" y1="91000" x2="70800" y2="91600"/>
                        <a14:backgroundMark x1="57800" y1="95800" x2="57000" y2="95800"/>
                        <a14:backgroundMark x1="58800" y1="96600" x2="57200" y2="95600"/>
                        <a14:backgroundMark x1="34200" y1="93400" x2="33400" y2="93000"/>
                      </a14:backgroundRemoval>
                    </a14:imgEffect>
                  </a14:imgLayer>
                </a14:imgProps>
              </a:ext>
            </a:extLst>
          </a:blip>
          <a:stretch>
            <a:fillRect/>
          </a:stretch>
        </p:blipFill>
        <p:spPr>
          <a:xfrm>
            <a:off x="9952292" y="1379316"/>
            <a:ext cx="576007" cy="576007"/>
          </a:xfrm>
          <a:prstGeom prst="rect">
            <a:avLst/>
          </a:prstGeom>
        </p:spPr>
      </p:pic>
      <p:sp>
        <p:nvSpPr>
          <p:cNvPr id="7" name="CuadroTexto 6">
            <a:extLst>
              <a:ext uri="{FF2B5EF4-FFF2-40B4-BE49-F238E27FC236}">
                <a16:creationId xmlns:a16="http://schemas.microsoft.com/office/drawing/2014/main" id="{548470D6-AB3D-65E6-2A7F-E03A788711E7}"/>
              </a:ext>
            </a:extLst>
          </p:cNvPr>
          <p:cNvSpPr txBox="1"/>
          <p:nvPr/>
        </p:nvSpPr>
        <p:spPr>
          <a:xfrm>
            <a:off x="11271922" y="6322184"/>
            <a:ext cx="825502" cy="369332"/>
          </a:xfrm>
          <a:prstGeom prst="rect">
            <a:avLst/>
          </a:prstGeom>
          <a:noFill/>
        </p:spPr>
        <p:txBody>
          <a:bodyPr wrap="square" rtlCol="0">
            <a:spAutoFit/>
          </a:bodyPr>
          <a:lstStyle/>
          <a:p>
            <a:r>
              <a:rPr lang="es-ES" dirty="0"/>
              <a:t>13/28</a:t>
            </a:r>
          </a:p>
        </p:txBody>
      </p:sp>
    </p:spTree>
    <p:extLst>
      <p:ext uri="{BB962C8B-B14F-4D97-AF65-F5344CB8AC3E}">
        <p14:creationId xmlns:p14="http://schemas.microsoft.com/office/powerpoint/2010/main" val="496310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Adaptación del </a:t>
            </a:r>
            <a:r>
              <a:rPr lang="es-ES" sz="4800" b="1" dirty="0" err="1">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dataset</a:t>
            </a:r>
            <a:endPar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877079"/>
            <a:ext cx="3688732" cy="680571"/>
          </a:xfrm>
          <a:prstGeom prst="rect">
            <a:avLst/>
          </a:prstGeom>
        </p:spPr>
      </p:pic>
      <p:sp>
        <p:nvSpPr>
          <p:cNvPr id="3" name="Rectángulo: esquinas redondeadas 2">
            <a:extLst>
              <a:ext uri="{FF2B5EF4-FFF2-40B4-BE49-F238E27FC236}">
                <a16:creationId xmlns:a16="http://schemas.microsoft.com/office/drawing/2014/main" id="{3E03B813-72F5-F388-D180-1FBCDB0665BF}"/>
              </a:ext>
            </a:extLst>
          </p:cNvPr>
          <p:cNvSpPr/>
          <p:nvPr/>
        </p:nvSpPr>
        <p:spPr>
          <a:xfrm>
            <a:off x="838200" y="1981200"/>
            <a:ext cx="10363200" cy="1727306"/>
          </a:xfrm>
          <a:prstGeom prst="roundRect">
            <a:avLst/>
          </a:prstGeom>
          <a:solidFill>
            <a:srgbClr val="EDF1F9"/>
          </a:solidFill>
          <a:ln>
            <a:solidFill>
              <a:srgbClr val="8FAA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B2DD2254-3A77-BAA1-3C2E-5A5F0F61E145}"/>
              </a:ext>
            </a:extLst>
          </p:cNvPr>
          <p:cNvSpPr txBox="1"/>
          <p:nvPr/>
        </p:nvSpPr>
        <p:spPr>
          <a:xfrm>
            <a:off x="990600" y="2020605"/>
            <a:ext cx="6883400" cy="430887"/>
          </a:xfrm>
          <a:prstGeom prst="rect">
            <a:avLst/>
          </a:prstGeom>
          <a:noFill/>
        </p:spPr>
        <p:txBody>
          <a:bodyPr wrap="square" rtlCol="0">
            <a:spAutoFit/>
          </a:bodyPr>
          <a:lstStyle/>
          <a:p>
            <a:pPr marL="342900" indent="-342900">
              <a:buFont typeface="Courier New" panose="02070309020205020404" pitchFamily="49" charset="0"/>
              <a:buChar char="o"/>
            </a:pPr>
            <a:r>
              <a:rPr lang="es-ES" sz="2200" b="1" dirty="0"/>
              <a:t>Red pre entrenada</a:t>
            </a:r>
          </a:p>
        </p:txBody>
      </p:sp>
      <p:sp>
        <p:nvSpPr>
          <p:cNvPr id="5" name="CuadroTexto 4">
            <a:extLst>
              <a:ext uri="{FF2B5EF4-FFF2-40B4-BE49-F238E27FC236}">
                <a16:creationId xmlns:a16="http://schemas.microsoft.com/office/drawing/2014/main" id="{DBE70AD8-079E-2187-7E57-9BB10357BEF8}"/>
              </a:ext>
            </a:extLst>
          </p:cNvPr>
          <p:cNvSpPr txBox="1"/>
          <p:nvPr/>
        </p:nvSpPr>
        <p:spPr>
          <a:xfrm>
            <a:off x="1533144" y="2402383"/>
            <a:ext cx="7610856" cy="707886"/>
          </a:xfrm>
          <a:prstGeom prst="rect">
            <a:avLst/>
          </a:prstGeom>
          <a:noFill/>
        </p:spPr>
        <p:txBody>
          <a:bodyPr wrap="square" rtlCol="0">
            <a:spAutoFit/>
          </a:bodyPr>
          <a:lstStyle/>
          <a:p>
            <a:pPr marL="342900" indent="-342900">
              <a:buFont typeface="Arial" panose="020B0604020202020204" pitchFamily="34" charset="0"/>
              <a:buChar char="•"/>
            </a:pPr>
            <a:r>
              <a:rPr lang="es-ES" sz="2000" dirty="0"/>
              <a:t>Limitando el número de platos a clasificar</a:t>
            </a:r>
          </a:p>
          <a:p>
            <a:pPr marL="342900" indent="-342900">
              <a:buFont typeface="Arial" panose="020B0604020202020204" pitchFamily="34" charset="0"/>
              <a:buChar char="•"/>
            </a:pPr>
            <a:r>
              <a:rPr lang="es-ES" sz="2000" dirty="0"/>
              <a:t>Limitando, además, el número de imágenes por plato</a:t>
            </a:r>
          </a:p>
        </p:txBody>
      </p:sp>
      <p:sp>
        <p:nvSpPr>
          <p:cNvPr id="6" name="CuadroTexto 5">
            <a:extLst>
              <a:ext uri="{FF2B5EF4-FFF2-40B4-BE49-F238E27FC236}">
                <a16:creationId xmlns:a16="http://schemas.microsoft.com/office/drawing/2014/main" id="{96681D9A-9009-B4F5-A14C-12219EECB41B}"/>
              </a:ext>
            </a:extLst>
          </p:cNvPr>
          <p:cNvSpPr txBox="1"/>
          <p:nvPr/>
        </p:nvSpPr>
        <p:spPr>
          <a:xfrm>
            <a:off x="990600" y="3201418"/>
            <a:ext cx="7959416" cy="430887"/>
          </a:xfrm>
          <a:prstGeom prst="rect">
            <a:avLst/>
          </a:prstGeom>
          <a:noFill/>
        </p:spPr>
        <p:txBody>
          <a:bodyPr wrap="square" rtlCol="0">
            <a:spAutoFit/>
          </a:bodyPr>
          <a:lstStyle/>
          <a:p>
            <a:pPr marL="342900" indent="-342900">
              <a:buFont typeface="Courier New" panose="02070309020205020404" pitchFamily="49" charset="0"/>
              <a:buChar char="o"/>
            </a:pPr>
            <a:r>
              <a:rPr lang="es-ES" sz="2200" b="1" dirty="0"/>
              <a:t>Red neuronal convolucional creada por nuestra parte</a:t>
            </a:r>
          </a:p>
        </p:txBody>
      </p:sp>
      <p:sp>
        <p:nvSpPr>
          <p:cNvPr id="7" name="Rectángulo: esquinas redondeadas 6">
            <a:extLst>
              <a:ext uri="{FF2B5EF4-FFF2-40B4-BE49-F238E27FC236}">
                <a16:creationId xmlns:a16="http://schemas.microsoft.com/office/drawing/2014/main" id="{6943F978-705F-E5F6-4763-2FC7FE44FB7C}"/>
              </a:ext>
            </a:extLst>
          </p:cNvPr>
          <p:cNvSpPr/>
          <p:nvPr/>
        </p:nvSpPr>
        <p:spPr>
          <a:xfrm>
            <a:off x="838200" y="4990018"/>
            <a:ext cx="10363200" cy="531402"/>
          </a:xfrm>
          <a:prstGeom prst="roundRect">
            <a:avLst/>
          </a:prstGeom>
          <a:solidFill>
            <a:srgbClr val="EDF1F9"/>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33D43E27-4B87-E661-20BD-6AEFB326025D}"/>
              </a:ext>
            </a:extLst>
          </p:cNvPr>
          <p:cNvSpPr txBox="1"/>
          <p:nvPr/>
        </p:nvSpPr>
        <p:spPr>
          <a:xfrm>
            <a:off x="990600" y="5043899"/>
            <a:ext cx="10071100" cy="446276"/>
          </a:xfrm>
          <a:prstGeom prst="rect">
            <a:avLst/>
          </a:prstGeom>
          <a:noFill/>
        </p:spPr>
        <p:txBody>
          <a:bodyPr wrap="square" rtlCol="0">
            <a:spAutoFit/>
          </a:bodyPr>
          <a:lstStyle/>
          <a:p>
            <a:pPr marL="342900" indent="-342900">
              <a:buFont typeface="Courier New" panose="02070309020205020404" pitchFamily="49" charset="0"/>
              <a:buChar char="o"/>
            </a:pPr>
            <a:r>
              <a:rPr lang="es-ES" sz="2200" b="1" dirty="0"/>
              <a:t>Red neuronal convolucional creada completamente por nosotros</a:t>
            </a:r>
          </a:p>
        </p:txBody>
      </p:sp>
      <p:sp>
        <p:nvSpPr>
          <p:cNvPr id="9" name="CuadroTexto 8">
            <a:extLst>
              <a:ext uri="{FF2B5EF4-FFF2-40B4-BE49-F238E27FC236}">
                <a16:creationId xmlns:a16="http://schemas.microsoft.com/office/drawing/2014/main" id="{234CD7F8-4401-7D2E-D8C8-B626BA949D1D}"/>
              </a:ext>
            </a:extLst>
          </p:cNvPr>
          <p:cNvSpPr txBox="1"/>
          <p:nvPr/>
        </p:nvSpPr>
        <p:spPr>
          <a:xfrm>
            <a:off x="850900" y="4125480"/>
            <a:ext cx="10083800" cy="830997"/>
          </a:xfrm>
          <a:prstGeom prst="rect">
            <a:avLst/>
          </a:prstGeom>
          <a:noFill/>
        </p:spPr>
        <p:txBody>
          <a:bodyPr wrap="square" rtlCol="0">
            <a:spAutoFit/>
          </a:bodyPr>
          <a:lstStyle/>
          <a:p>
            <a:r>
              <a:rPr lang="es-ES" sz="2400" b="1" dirty="0"/>
              <a:t>2. Clasificación </a:t>
            </a:r>
            <a:r>
              <a:rPr lang="es-ES" sz="2400" b="1" dirty="0" err="1"/>
              <a:t>multilabel</a:t>
            </a:r>
            <a:r>
              <a:rPr lang="es-ES" sz="2400" b="1" dirty="0"/>
              <a:t>. </a:t>
            </a:r>
            <a:r>
              <a:rPr lang="es-ES" sz="2400" dirty="0"/>
              <a:t>Las etiquetas son los diferentes ingredientes que componen el plato</a:t>
            </a:r>
          </a:p>
        </p:txBody>
      </p:sp>
      <p:sp>
        <p:nvSpPr>
          <p:cNvPr id="10" name="CuadroTexto 9">
            <a:extLst>
              <a:ext uri="{FF2B5EF4-FFF2-40B4-BE49-F238E27FC236}">
                <a16:creationId xmlns:a16="http://schemas.microsoft.com/office/drawing/2014/main" id="{855C8DD7-901E-F06B-5CDC-ACA1285044D0}"/>
              </a:ext>
            </a:extLst>
          </p:cNvPr>
          <p:cNvSpPr txBox="1"/>
          <p:nvPr/>
        </p:nvSpPr>
        <p:spPr>
          <a:xfrm>
            <a:off x="863600" y="1462295"/>
            <a:ext cx="9563100" cy="461665"/>
          </a:xfrm>
          <a:prstGeom prst="rect">
            <a:avLst/>
          </a:prstGeom>
          <a:noFill/>
        </p:spPr>
        <p:txBody>
          <a:bodyPr wrap="square" rtlCol="0">
            <a:spAutoFit/>
          </a:bodyPr>
          <a:lstStyle/>
          <a:p>
            <a:r>
              <a:rPr lang="es-ES" sz="2400" b="1" dirty="0"/>
              <a:t>1. Clasificación multiclase. </a:t>
            </a:r>
            <a:r>
              <a:rPr lang="es-ES" sz="2400" dirty="0"/>
              <a:t>Las clases son los diferentes platos de comida</a:t>
            </a:r>
          </a:p>
        </p:txBody>
      </p:sp>
      <p:sp>
        <p:nvSpPr>
          <p:cNvPr id="12" name="CuadroTexto 11">
            <a:extLst>
              <a:ext uri="{FF2B5EF4-FFF2-40B4-BE49-F238E27FC236}">
                <a16:creationId xmlns:a16="http://schemas.microsoft.com/office/drawing/2014/main" id="{7D640042-AA3B-A391-5F91-617879670FF9}"/>
              </a:ext>
            </a:extLst>
          </p:cNvPr>
          <p:cNvSpPr txBox="1"/>
          <p:nvPr/>
        </p:nvSpPr>
        <p:spPr>
          <a:xfrm>
            <a:off x="11271922" y="6322184"/>
            <a:ext cx="825502" cy="369332"/>
          </a:xfrm>
          <a:prstGeom prst="rect">
            <a:avLst/>
          </a:prstGeom>
          <a:noFill/>
        </p:spPr>
        <p:txBody>
          <a:bodyPr wrap="square" rtlCol="0">
            <a:spAutoFit/>
          </a:bodyPr>
          <a:lstStyle/>
          <a:p>
            <a:r>
              <a:rPr lang="es-ES" dirty="0"/>
              <a:t>14/28</a:t>
            </a:r>
          </a:p>
        </p:txBody>
      </p:sp>
    </p:spTree>
    <p:extLst>
      <p:ext uri="{BB962C8B-B14F-4D97-AF65-F5344CB8AC3E}">
        <p14:creationId xmlns:p14="http://schemas.microsoft.com/office/powerpoint/2010/main" val="1397786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7EDEF">
            <a:alpha val="64000"/>
          </a:srgbClr>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5E97ED-F98C-7C83-69F2-BB3D85F79C6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err="1"/>
              <a:t>Introducción</a:t>
            </a:r>
            <a:endParaRPr lang="en-US" sz="6600" dirty="0"/>
          </a:p>
        </p:txBody>
      </p:sp>
      <p:sp>
        <p:nvSpPr>
          <p:cNvPr id="308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BF8BC31B-3045-86EA-8405-3C5CE6769569}"/>
              </a:ext>
            </a:extLst>
          </p:cNvPr>
          <p:cNvPicPr>
            <a:picLocks noChangeAspect="1"/>
          </p:cNvPicPr>
          <p:nvPr/>
        </p:nvPicPr>
        <p:blipFill>
          <a:blip r:embed="rId2"/>
          <a:stretch>
            <a:fillRect/>
          </a:stretch>
        </p:blipFill>
        <p:spPr>
          <a:xfrm>
            <a:off x="591168" y="5766951"/>
            <a:ext cx="4285632" cy="790699"/>
          </a:xfrm>
          <a:prstGeom prst="rect">
            <a:avLst/>
          </a:prstGeom>
        </p:spPr>
      </p:pic>
      <p:sp>
        <p:nvSpPr>
          <p:cNvPr id="5" name="Rectángulo 4">
            <a:extLst>
              <a:ext uri="{FF2B5EF4-FFF2-40B4-BE49-F238E27FC236}">
                <a16:creationId xmlns:a16="http://schemas.microsoft.com/office/drawing/2014/main" id="{C9731923-40F1-414B-F50E-E6E301C752FA}"/>
              </a:ext>
            </a:extLst>
          </p:cNvPr>
          <p:cNvSpPr/>
          <p:nvPr/>
        </p:nvSpPr>
        <p:spPr>
          <a:xfrm>
            <a:off x="3441700" y="558800"/>
            <a:ext cx="5232400" cy="1049831"/>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ítulo 1">
            <a:extLst>
              <a:ext uri="{FF2B5EF4-FFF2-40B4-BE49-F238E27FC236}">
                <a16:creationId xmlns:a16="http://schemas.microsoft.com/office/drawing/2014/main" id="{24BB34CE-BE30-8F9C-721C-8E1874F9875D}"/>
              </a:ext>
            </a:extLst>
          </p:cNvPr>
          <p:cNvSpPr txBox="1">
            <a:spLocks/>
          </p:cNvSpPr>
          <p:nvPr/>
        </p:nvSpPr>
        <p:spPr>
          <a:xfrm>
            <a:off x="638881" y="453077"/>
            <a:ext cx="10909640" cy="1368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err="1">
                <a:solidFill>
                  <a:schemeClr val="accent2">
                    <a:lumMod val="75000"/>
                  </a:schemeClr>
                </a:solidFill>
              </a:rPr>
              <a:t>Resultados</a:t>
            </a:r>
            <a:endParaRPr lang="en-US" sz="6600" b="1" dirty="0">
              <a:solidFill>
                <a:schemeClr val="accent2">
                  <a:lumMod val="75000"/>
                </a:schemeClr>
              </a:solidFill>
            </a:endParaRPr>
          </a:p>
        </p:txBody>
      </p:sp>
      <p:sp>
        <p:nvSpPr>
          <p:cNvPr id="3" name="Rectángulo 2">
            <a:extLst>
              <a:ext uri="{FF2B5EF4-FFF2-40B4-BE49-F238E27FC236}">
                <a16:creationId xmlns:a16="http://schemas.microsoft.com/office/drawing/2014/main" id="{F0ECAAD1-EC12-1625-9C19-BFC69E2E8626}"/>
              </a:ext>
            </a:extLst>
          </p:cNvPr>
          <p:cNvSpPr/>
          <p:nvPr/>
        </p:nvSpPr>
        <p:spPr>
          <a:xfrm>
            <a:off x="1893669" y="2518292"/>
            <a:ext cx="4202331" cy="2369138"/>
          </a:xfrm>
          <a:prstGeom prst="rect">
            <a:avLst/>
          </a:prstGeom>
          <a:solidFill>
            <a:schemeClr val="bg1"/>
          </a:solidFill>
          <a:ln>
            <a:solidFill>
              <a:schemeClr val="bg1"/>
            </a:solid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242" name="Picture 2" descr="Guía: Cómo hacer una buena presentación de resultados y no morir en el  intento">
            <a:extLst>
              <a:ext uri="{FF2B5EF4-FFF2-40B4-BE49-F238E27FC236}">
                <a16:creationId xmlns:a16="http://schemas.microsoft.com/office/drawing/2014/main" id="{995DB77A-B2C3-A4FA-30B0-34B282DF2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450" y="2717800"/>
            <a:ext cx="3675656" cy="197615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E9139CC0-4656-44C9-5685-60CBFBA15414}"/>
              </a:ext>
            </a:extLst>
          </p:cNvPr>
          <p:cNvSpPr/>
          <p:nvPr/>
        </p:nvSpPr>
        <p:spPr>
          <a:xfrm>
            <a:off x="6559174" y="2131962"/>
            <a:ext cx="3675657" cy="3037816"/>
          </a:xfrm>
          <a:prstGeom prst="rect">
            <a:avLst/>
          </a:prstGeom>
          <a:solidFill>
            <a:schemeClr val="bg1"/>
          </a:solidFill>
          <a:ln>
            <a:solidFill>
              <a:schemeClr val="bg1"/>
            </a:solid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Picture 4" descr="Resultados - Iconos gratis de educación">
            <a:extLst>
              <a:ext uri="{FF2B5EF4-FFF2-40B4-BE49-F238E27FC236}">
                <a16:creationId xmlns:a16="http://schemas.microsoft.com/office/drawing/2014/main" id="{65FE54C5-D862-F4D8-EABB-0C3DA50D1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210" y="2349120"/>
            <a:ext cx="26035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Parámetros prefijados</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40344"/>
            <a:ext cx="3345832" cy="617306"/>
          </a:xfrm>
          <a:prstGeom prst="rect">
            <a:avLst/>
          </a:prstGeom>
        </p:spPr>
      </p:pic>
      <p:graphicFrame>
        <p:nvGraphicFramePr>
          <p:cNvPr id="11" name="Tabla 11">
            <a:extLst>
              <a:ext uri="{FF2B5EF4-FFF2-40B4-BE49-F238E27FC236}">
                <a16:creationId xmlns:a16="http://schemas.microsoft.com/office/drawing/2014/main" id="{FC938883-43A4-900A-B9E6-7605A38CB601}"/>
              </a:ext>
            </a:extLst>
          </p:cNvPr>
          <p:cNvGraphicFramePr>
            <a:graphicFrameLocks noGrp="1"/>
          </p:cNvGraphicFramePr>
          <p:nvPr>
            <p:extLst>
              <p:ext uri="{D42A27DB-BD31-4B8C-83A1-F6EECF244321}">
                <p14:modId xmlns:p14="http://schemas.microsoft.com/office/powerpoint/2010/main" val="1887148011"/>
              </p:ext>
            </p:extLst>
          </p:nvPr>
        </p:nvGraphicFramePr>
        <p:xfrm>
          <a:off x="2859278" y="1736954"/>
          <a:ext cx="6769100" cy="3748685"/>
        </p:xfrm>
        <a:graphic>
          <a:graphicData uri="http://schemas.openxmlformats.org/drawingml/2006/table">
            <a:tbl>
              <a:tblPr firstRow="1" bandRow="1">
                <a:tableStyleId>{5A111915-BE36-4E01-A7E5-04B1672EAD32}</a:tableStyleId>
              </a:tblPr>
              <a:tblGrid>
                <a:gridCol w="3797300">
                  <a:extLst>
                    <a:ext uri="{9D8B030D-6E8A-4147-A177-3AD203B41FA5}">
                      <a16:colId xmlns:a16="http://schemas.microsoft.com/office/drawing/2014/main" val="2604127072"/>
                    </a:ext>
                  </a:extLst>
                </a:gridCol>
                <a:gridCol w="2971800">
                  <a:extLst>
                    <a:ext uri="{9D8B030D-6E8A-4147-A177-3AD203B41FA5}">
                      <a16:colId xmlns:a16="http://schemas.microsoft.com/office/drawing/2014/main" val="159903860"/>
                    </a:ext>
                  </a:extLst>
                </a:gridCol>
              </a:tblGrid>
              <a:tr h="502971">
                <a:tc>
                  <a:txBody>
                    <a:bodyPr/>
                    <a:lstStyle/>
                    <a:p>
                      <a:pPr algn="ctr"/>
                      <a:r>
                        <a:rPr lang="es-ES" sz="2800" dirty="0"/>
                        <a:t>Parámetro</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2800" dirty="0"/>
                        <a:t>Valor</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150266543"/>
                  </a:ext>
                </a:extLst>
              </a:tr>
              <a:tr h="626099">
                <a:tc>
                  <a:txBody>
                    <a:bodyPr/>
                    <a:lstStyle/>
                    <a:p>
                      <a:pPr algn="ctr"/>
                      <a:r>
                        <a:rPr lang="es-ES" sz="2000" b="1" dirty="0"/>
                        <a:t>Tiempo de cómputo</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2000" dirty="0"/>
                        <a:t>Aprox. 45 minutos</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041503941"/>
                  </a:ext>
                </a:extLst>
              </a:tr>
              <a:tr h="868142">
                <a:tc>
                  <a:txBody>
                    <a:bodyPr/>
                    <a:lstStyle/>
                    <a:p>
                      <a:pPr algn="ctr"/>
                      <a:r>
                        <a:rPr lang="es-ES" sz="2000" b="1" dirty="0"/>
                        <a:t>Valor de precisión (</a:t>
                      </a:r>
                      <a:r>
                        <a:rPr lang="es-ES" sz="2000" b="1" dirty="0" err="1"/>
                        <a:t>accuracy</a:t>
                      </a:r>
                      <a:r>
                        <a:rPr lang="es-ES" sz="2000" b="1" dirty="0"/>
                        <a:t>)</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2000" dirty="0"/>
                        <a:t>&gt;=75%</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3562060815"/>
                  </a:ext>
                </a:extLst>
              </a:tr>
              <a:tr h="868142">
                <a:tc>
                  <a:txBody>
                    <a:bodyPr/>
                    <a:lstStyle/>
                    <a:p>
                      <a:pPr algn="ctr"/>
                      <a:r>
                        <a:rPr lang="es-ES" sz="2000" b="1" dirty="0"/>
                        <a:t>% de datos dedicados a </a:t>
                      </a:r>
                      <a:r>
                        <a:rPr lang="es-ES" sz="2000" b="1" dirty="0" err="1"/>
                        <a:t>train</a:t>
                      </a:r>
                      <a:endParaRPr lang="es-ES" sz="2000" b="1"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2000" dirty="0"/>
                        <a:t>80%</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4191889184"/>
                  </a:ext>
                </a:extLst>
              </a:tr>
              <a:tr h="8681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a:t>% de datos dedicados a test</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2000" dirty="0"/>
                        <a:t>20%</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1073751692"/>
                  </a:ext>
                </a:extLst>
              </a:tr>
            </a:tbl>
          </a:graphicData>
        </a:graphic>
      </p:graphicFrame>
      <p:sp>
        <p:nvSpPr>
          <p:cNvPr id="2" name="CuadroTexto 1">
            <a:extLst>
              <a:ext uri="{FF2B5EF4-FFF2-40B4-BE49-F238E27FC236}">
                <a16:creationId xmlns:a16="http://schemas.microsoft.com/office/drawing/2014/main" id="{BDB6B8E4-E72D-2FE4-F2BA-2B93ACCE063D}"/>
              </a:ext>
            </a:extLst>
          </p:cNvPr>
          <p:cNvSpPr txBox="1"/>
          <p:nvPr/>
        </p:nvSpPr>
        <p:spPr>
          <a:xfrm>
            <a:off x="11271922" y="6322184"/>
            <a:ext cx="825502" cy="369332"/>
          </a:xfrm>
          <a:prstGeom prst="rect">
            <a:avLst/>
          </a:prstGeom>
          <a:noFill/>
        </p:spPr>
        <p:txBody>
          <a:bodyPr wrap="square" rtlCol="0">
            <a:spAutoFit/>
          </a:bodyPr>
          <a:lstStyle/>
          <a:p>
            <a:r>
              <a:rPr lang="es-ES" dirty="0"/>
              <a:t>16/28</a:t>
            </a:r>
          </a:p>
        </p:txBody>
      </p:sp>
    </p:spTree>
    <p:extLst>
      <p:ext uri="{BB962C8B-B14F-4D97-AF65-F5344CB8AC3E}">
        <p14:creationId xmlns:p14="http://schemas.microsoft.com/office/powerpoint/2010/main" val="1863090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1</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Clasificación multiclase</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6058721"/>
            <a:ext cx="3117232" cy="575129"/>
          </a:xfrm>
          <a:prstGeom prst="rect">
            <a:avLst/>
          </a:prstGeom>
        </p:spPr>
      </p:pic>
      <p:sp>
        <p:nvSpPr>
          <p:cNvPr id="2" name="CuadroTexto 1">
            <a:extLst>
              <a:ext uri="{FF2B5EF4-FFF2-40B4-BE49-F238E27FC236}">
                <a16:creationId xmlns:a16="http://schemas.microsoft.com/office/drawing/2014/main" id="{CD0E36C1-F07D-EC09-4776-94960CEEBDF4}"/>
              </a:ext>
            </a:extLst>
          </p:cNvPr>
          <p:cNvSpPr txBox="1"/>
          <p:nvPr/>
        </p:nvSpPr>
        <p:spPr>
          <a:xfrm>
            <a:off x="1981200" y="2070061"/>
            <a:ext cx="7150100" cy="430887"/>
          </a:xfrm>
          <a:prstGeom prst="rect">
            <a:avLst/>
          </a:prstGeom>
          <a:noFill/>
        </p:spPr>
        <p:txBody>
          <a:bodyPr wrap="square" rtlCol="0">
            <a:spAutoFit/>
          </a:bodyPr>
          <a:lstStyle/>
          <a:p>
            <a:pPr marL="457200" indent="-457200">
              <a:buFont typeface="Arial" panose="020B0604020202020204" pitchFamily="34" charset="0"/>
              <a:buChar char="•"/>
            </a:pPr>
            <a:r>
              <a:rPr lang="es-ES" sz="2200" dirty="0"/>
              <a:t>Limitando el </a:t>
            </a:r>
            <a:r>
              <a:rPr lang="es-ES" sz="2200" b="1" dirty="0"/>
              <a:t>número de platos </a:t>
            </a:r>
            <a:r>
              <a:rPr lang="es-ES" sz="2200" dirty="0"/>
              <a:t>a clasificar</a:t>
            </a:r>
          </a:p>
        </p:txBody>
      </p:sp>
      <p:graphicFrame>
        <p:nvGraphicFramePr>
          <p:cNvPr id="5" name="Tabla 4">
            <a:extLst>
              <a:ext uri="{FF2B5EF4-FFF2-40B4-BE49-F238E27FC236}">
                <a16:creationId xmlns:a16="http://schemas.microsoft.com/office/drawing/2014/main" id="{731F6BA1-A736-F1F0-32AC-2ABB0898B1DA}"/>
              </a:ext>
            </a:extLst>
          </p:cNvPr>
          <p:cNvGraphicFramePr>
            <a:graphicFrameLocks noGrp="1"/>
          </p:cNvGraphicFramePr>
          <p:nvPr>
            <p:extLst>
              <p:ext uri="{D42A27DB-BD31-4B8C-83A1-F6EECF244321}">
                <p14:modId xmlns:p14="http://schemas.microsoft.com/office/powerpoint/2010/main" val="869289040"/>
              </p:ext>
            </p:extLst>
          </p:nvPr>
        </p:nvGraphicFramePr>
        <p:xfrm>
          <a:off x="2104806" y="2590974"/>
          <a:ext cx="7559894" cy="3351043"/>
        </p:xfrm>
        <a:graphic>
          <a:graphicData uri="http://schemas.openxmlformats.org/drawingml/2006/table">
            <a:tbl>
              <a:tblPr firstRow="1" bandRow="1">
                <a:tableStyleId>{5A111915-BE36-4E01-A7E5-04B1672EAD32}</a:tableStyleId>
              </a:tblPr>
              <a:tblGrid>
                <a:gridCol w="2078639">
                  <a:extLst>
                    <a:ext uri="{9D8B030D-6E8A-4147-A177-3AD203B41FA5}">
                      <a16:colId xmlns:a16="http://schemas.microsoft.com/office/drawing/2014/main" val="1402727958"/>
                    </a:ext>
                  </a:extLst>
                </a:gridCol>
                <a:gridCol w="1827085">
                  <a:extLst>
                    <a:ext uri="{9D8B030D-6E8A-4147-A177-3AD203B41FA5}">
                      <a16:colId xmlns:a16="http://schemas.microsoft.com/office/drawing/2014/main" val="1258704762"/>
                    </a:ext>
                  </a:extLst>
                </a:gridCol>
                <a:gridCol w="1827085">
                  <a:extLst>
                    <a:ext uri="{9D8B030D-6E8A-4147-A177-3AD203B41FA5}">
                      <a16:colId xmlns:a16="http://schemas.microsoft.com/office/drawing/2014/main" val="1548118998"/>
                    </a:ext>
                  </a:extLst>
                </a:gridCol>
                <a:gridCol w="1827085">
                  <a:extLst>
                    <a:ext uri="{9D8B030D-6E8A-4147-A177-3AD203B41FA5}">
                      <a16:colId xmlns:a16="http://schemas.microsoft.com/office/drawing/2014/main" val="1122875043"/>
                    </a:ext>
                  </a:extLst>
                </a:gridCol>
              </a:tblGrid>
              <a:tr h="548528">
                <a:tc>
                  <a:txBody>
                    <a:bodyPr/>
                    <a:lstStyle/>
                    <a:p>
                      <a:pPr algn="ctr"/>
                      <a:r>
                        <a:rPr lang="es-ES" sz="1800" dirty="0"/>
                        <a:t>Prueba </a:t>
                      </a:r>
                      <a:r>
                        <a:rPr lang="es-ES" sz="1800" dirty="0" err="1"/>
                        <a:t>nº</a:t>
                      </a:r>
                      <a:endParaRPr lang="es-ES" sz="1800"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Número de clases N</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err="1"/>
                        <a:t>Accuracy</a:t>
                      </a:r>
                      <a:endParaRPr lang="es-ES" sz="1800" dirty="0"/>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Tiempo de duración</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1040159430"/>
                  </a:ext>
                </a:extLst>
              </a:tr>
              <a:tr h="495883">
                <a:tc>
                  <a:txBody>
                    <a:bodyPr/>
                    <a:lstStyle/>
                    <a:p>
                      <a:pPr algn="ctr"/>
                      <a:r>
                        <a:rPr lang="es-ES" sz="1800" b="1" dirty="0"/>
                        <a:t>1</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15</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0,8213</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40 min</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126662175"/>
                  </a:ext>
                </a:extLst>
              </a:tr>
              <a:tr h="520131">
                <a:tc>
                  <a:txBody>
                    <a:bodyPr/>
                    <a:lstStyle/>
                    <a:p>
                      <a:pPr algn="ctr"/>
                      <a:r>
                        <a:rPr lang="es-ES" sz="1800" b="1" dirty="0"/>
                        <a:t>2</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25</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0,7574</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1h 03 min</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795520793"/>
                  </a:ext>
                </a:extLst>
              </a:tr>
              <a:tr h="564983">
                <a:tc>
                  <a:txBody>
                    <a:bodyPr/>
                    <a:lstStyle/>
                    <a:p>
                      <a:pPr algn="ctr"/>
                      <a:r>
                        <a:rPr lang="es-ES" sz="1800" b="1" dirty="0"/>
                        <a:t>3</a:t>
                      </a:r>
                    </a:p>
                  </a:txBody>
                  <a:tcPr anchor="ctr">
                    <a:lnR w="12700" cap="flat" cmpd="sng" algn="ctr">
                      <a:solidFill>
                        <a:schemeClr val="accent1">
                          <a:lumMod val="40000"/>
                          <a:lumOff val="60000"/>
                        </a:schemeClr>
                      </a:solidFill>
                      <a:prstDash val="solid"/>
                      <a:round/>
                      <a:headEnd type="none" w="med" len="med"/>
                      <a:tailEnd type="none" w="med" len="med"/>
                    </a:lnR>
                    <a:solidFill>
                      <a:srgbClr val="FFDA65"/>
                    </a:solidFill>
                  </a:tcPr>
                </a:tc>
                <a:tc>
                  <a:txBody>
                    <a:bodyPr/>
                    <a:lstStyle/>
                    <a:p>
                      <a:pPr algn="ctr"/>
                      <a:r>
                        <a:rPr lang="es-ES" sz="1800" dirty="0"/>
                        <a:t>20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solidFill>
                      <a:srgbClr val="FFDA65"/>
                    </a:solidFill>
                  </a:tcPr>
                </a:tc>
                <a:tc>
                  <a:txBody>
                    <a:bodyPr/>
                    <a:lstStyle/>
                    <a:p>
                      <a:pPr algn="ctr"/>
                      <a:r>
                        <a:rPr lang="es-ES" sz="1800" dirty="0"/>
                        <a:t>0,8388</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solidFill>
                      <a:srgbClr val="FFDA65"/>
                    </a:solidFill>
                  </a:tcPr>
                </a:tc>
                <a:tc>
                  <a:txBody>
                    <a:bodyPr/>
                    <a:lstStyle/>
                    <a:p>
                      <a:pPr algn="ctr"/>
                      <a:r>
                        <a:rPr lang="es-ES" sz="1800" dirty="0"/>
                        <a:t>44 min</a:t>
                      </a:r>
                    </a:p>
                  </a:txBody>
                  <a:tcPr anchor="ctr">
                    <a:lnL w="12700" cap="flat" cmpd="sng" algn="ctr">
                      <a:solidFill>
                        <a:schemeClr val="accent1">
                          <a:lumMod val="40000"/>
                          <a:lumOff val="60000"/>
                        </a:schemeClr>
                      </a:solidFill>
                      <a:prstDash val="solid"/>
                      <a:round/>
                      <a:headEnd type="none" w="med" len="med"/>
                      <a:tailEnd type="none" w="med" len="med"/>
                    </a:lnL>
                    <a:solidFill>
                      <a:srgbClr val="FFDA65"/>
                    </a:solidFill>
                  </a:tcPr>
                </a:tc>
                <a:extLst>
                  <a:ext uri="{0D108BD9-81ED-4DB2-BD59-A6C34878D82A}">
                    <a16:rowId xmlns:a16="http://schemas.microsoft.com/office/drawing/2014/main" val="2725846822"/>
                  </a:ext>
                </a:extLst>
              </a:tr>
              <a:tr h="564983">
                <a:tc>
                  <a:txBody>
                    <a:bodyPr/>
                    <a:lstStyle/>
                    <a:p>
                      <a:pPr algn="ctr"/>
                      <a:r>
                        <a:rPr lang="es-ES" sz="1800" b="1" dirty="0"/>
                        <a:t>4</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22</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0,7980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1h 04 min</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1032510632"/>
                  </a:ext>
                </a:extLst>
              </a:tr>
              <a:tr h="564983">
                <a:tc>
                  <a:txBody>
                    <a:bodyPr/>
                    <a:lstStyle/>
                    <a:p>
                      <a:pPr algn="ctr"/>
                      <a:r>
                        <a:rPr lang="es-ES" sz="1800" b="1" dirty="0"/>
                        <a:t>5</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21</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0,8257</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59 min</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455261801"/>
                  </a:ext>
                </a:extLst>
              </a:tr>
            </a:tbl>
          </a:graphicData>
        </a:graphic>
      </p:graphicFrame>
      <p:sp>
        <p:nvSpPr>
          <p:cNvPr id="6" name="CuadroTexto 5">
            <a:extLst>
              <a:ext uri="{FF2B5EF4-FFF2-40B4-BE49-F238E27FC236}">
                <a16:creationId xmlns:a16="http://schemas.microsoft.com/office/drawing/2014/main" id="{5A9B79FB-5F5B-0374-994A-F2F9472412D9}"/>
              </a:ext>
            </a:extLst>
          </p:cNvPr>
          <p:cNvSpPr txBox="1"/>
          <p:nvPr/>
        </p:nvSpPr>
        <p:spPr>
          <a:xfrm>
            <a:off x="9998294" y="4317295"/>
            <a:ext cx="1104900" cy="400110"/>
          </a:xfrm>
          <a:prstGeom prst="rect">
            <a:avLst/>
          </a:prstGeom>
          <a:noFill/>
        </p:spPr>
        <p:txBody>
          <a:bodyPr wrap="square" rtlCol="0">
            <a:spAutoFit/>
          </a:bodyPr>
          <a:lstStyle/>
          <a:p>
            <a:pPr marL="285750" indent="-285750">
              <a:buFont typeface="Arial" panose="020B0604020202020204" pitchFamily="34" charset="0"/>
              <a:buChar char="•"/>
            </a:pPr>
            <a:r>
              <a:rPr lang="es-ES" sz="2000" b="1" dirty="0"/>
              <a:t>N=20</a:t>
            </a:r>
          </a:p>
        </p:txBody>
      </p:sp>
      <p:pic>
        <p:nvPicPr>
          <p:cNvPr id="7" name="Picture 2" descr="Comer - Iconos gratis de comida">
            <a:extLst>
              <a:ext uri="{FF2B5EF4-FFF2-40B4-BE49-F238E27FC236}">
                <a16:creationId xmlns:a16="http://schemas.microsoft.com/office/drawing/2014/main" id="{84AC44B7-1048-FE7D-E4DD-7DB11539E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2828" y="366015"/>
            <a:ext cx="1117600" cy="11176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DFDFEE20-A32A-4D6D-F82D-F9B5B61FA1BF}"/>
              </a:ext>
            </a:extLst>
          </p:cNvPr>
          <p:cNvSpPr txBox="1"/>
          <p:nvPr/>
        </p:nvSpPr>
        <p:spPr>
          <a:xfrm>
            <a:off x="838200" y="1461828"/>
            <a:ext cx="7150100" cy="523220"/>
          </a:xfrm>
          <a:prstGeom prst="rect">
            <a:avLst/>
          </a:prstGeom>
          <a:noFill/>
        </p:spPr>
        <p:txBody>
          <a:bodyPr wrap="square" rtlCol="0">
            <a:spAutoFit/>
          </a:bodyPr>
          <a:lstStyle/>
          <a:p>
            <a:pPr marL="457200" indent="-457200">
              <a:buFont typeface="Courier New" panose="02070309020205020404" pitchFamily="49" charset="0"/>
              <a:buChar char="o"/>
            </a:pPr>
            <a:r>
              <a:rPr lang="es-ES" sz="2800" b="1" dirty="0"/>
              <a:t>Red pre entrenada VGG-16</a:t>
            </a:r>
          </a:p>
        </p:txBody>
      </p:sp>
      <p:pic>
        <p:nvPicPr>
          <p:cNvPr id="9" name="Imagen 8">
            <a:extLst>
              <a:ext uri="{FF2B5EF4-FFF2-40B4-BE49-F238E27FC236}">
                <a16:creationId xmlns:a16="http://schemas.microsoft.com/office/drawing/2014/main" id="{4AE6ADCA-0F10-7F06-2CE8-C1042FDB2142}"/>
              </a:ext>
            </a:extLst>
          </p:cNvPr>
          <p:cNvPicPr>
            <a:picLocks noChangeAspect="1"/>
          </p:cNvPicPr>
          <p:nvPr/>
        </p:nvPicPr>
        <p:blipFill rotWithShape="1">
          <a:blip r:embed="rId4"/>
          <a:srcRect t="7092" b="14583"/>
          <a:stretch/>
        </p:blipFill>
        <p:spPr>
          <a:xfrm>
            <a:off x="5579889" y="1354330"/>
            <a:ext cx="638539" cy="647435"/>
          </a:xfrm>
          <a:prstGeom prst="rect">
            <a:avLst/>
          </a:prstGeom>
        </p:spPr>
      </p:pic>
      <p:sp>
        <p:nvSpPr>
          <p:cNvPr id="10" name="CuadroTexto 9">
            <a:extLst>
              <a:ext uri="{FF2B5EF4-FFF2-40B4-BE49-F238E27FC236}">
                <a16:creationId xmlns:a16="http://schemas.microsoft.com/office/drawing/2014/main" id="{4196491B-CACC-FDA5-0B1C-59E5687E8095}"/>
              </a:ext>
            </a:extLst>
          </p:cNvPr>
          <p:cNvSpPr txBox="1"/>
          <p:nvPr/>
        </p:nvSpPr>
        <p:spPr>
          <a:xfrm>
            <a:off x="11271922" y="6322184"/>
            <a:ext cx="825502" cy="369332"/>
          </a:xfrm>
          <a:prstGeom prst="rect">
            <a:avLst/>
          </a:prstGeom>
          <a:noFill/>
        </p:spPr>
        <p:txBody>
          <a:bodyPr wrap="square" rtlCol="0">
            <a:spAutoFit/>
          </a:bodyPr>
          <a:lstStyle/>
          <a:p>
            <a:r>
              <a:rPr lang="es-ES" dirty="0"/>
              <a:t>17/28</a:t>
            </a:r>
          </a:p>
        </p:txBody>
      </p:sp>
    </p:spTree>
    <p:extLst>
      <p:ext uri="{BB962C8B-B14F-4D97-AF65-F5344CB8AC3E}">
        <p14:creationId xmlns:p14="http://schemas.microsoft.com/office/powerpoint/2010/main" val="65912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1</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Clasificación multiclase</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68462"/>
            <a:ext cx="3193432" cy="589188"/>
          </a:xfrm>
          <a:prstGeom prst="rect">
            <a:avLst/>
          </a:prstGeom>
        </p:spPr>
      </p:pic>
      <p:pic>
        <p:nvPicPr>
          <p:cNvPr id="5" name="Imagen 4">
            <a:extLst>
              <a:ext uri="{FF2B5EF4-FFF2-40B4-BE49-F238E27FC236}">
                <a16:creationId xmlns:a16="http://schemas.microsoft.com/office/drawing/2014/main" id="{531D7F26-1A09-B3C0-99B3-A289950FAF3C}"/>
              </a:ext>
            </a:extLst>
          </p:cNvPr>
          <p:cNvPicPr>
            <a:picLocks noChangeAspect="1"/>
          </p:cNvPicPr>
          <p:nvPr/>
        </p:nvPicPr>
        <p:blipFill>
          <a:blip r:embed="rId3"/>
          <a:stretch>
            <a:fillRect/>
          </a:stretch>
        </p:blipFill>
        <p:spPr>
          <a:xfrm>
            <a:off x="1544446" y="2494020"/>
            <a:ext cx="4811888" cy="3324880"/>
          </a:xfrm>
          <a:prstGeom prst="rect">
            <a:avLst/>
          </a:prstGeom>
        </p:spPr>
      </p:pic>
      <p:graphicFrame>
        <p:nvGraphicFramePr>
          <p:cNvPr id="6" name="Tabla 5">
            <a:extLst>
              <a:ext uri="{FF2B5EF4-FFF2-40B4-BE49-F238E27FC236}">
                <a16:creationId xmlns:a16="http://schemas.microsoft.com/office/drawing/2014/main" id="{71D034C4-633D-240E-D919-99376E0368CF}"/>
              </a:ext>
            </a:extLst>
          </p:cNvPr>
          <p:cNvGraphicFramePr>
            <a:graphicFrameLocks noGrp="1"/>
          </p:cNvGraphicFramePr>
          <p:nvPr>
            <p:extLst>
              <p:ext uri="{D42A27DB-BD31-4B8C-83A1-F6EECF244321}">
                <p14:modId xmlns:p14="http://schemas.microsoft.com/office/powerpoint/2010/main" val="261933836"/>
              </p:ext>
            </p:extLst>
          </p:nvPr>
        </p:nvGraphicFramePr>
        <p:xfrm>
          <a:off x="7258050" y="2724920"/>
          <a:ext cx="3746500" cy="2863080"/>
        </p:xfrm>
        <a:graphic>
          <a:graphicData uri="http://schemas.openxmlformats.org/drawingml/2006/table">
            <a:tbl>
              <a:tblPr firstRow="1" bandRow="1">
                <a:tableStyleId>{5A111915-BE36-4E01-A7E5-04B1672EAD32}</a:tableStyleId>
              </a:tblPr>
              <a:tblGrid>
                <a:gridCol w="1993900">
                  <a:extLst>
                    <a:ext uri="{9D8B030D-6E8A-4147-A177-3AD203B41FA5}">
                      <a16:colId xmlns:a16="http://schemas.microsoft.com/office/drawing/2014/main" val="3759793576"/>
                    </a:ext>
                  </a:extLst>
                </a:gridCol>
                <a:gridCol w="1752600">
                  <a:extLst>
                    <a:ext uri="{9D8B030D-6E8A-4147-A177-3AD203B41FA5}">
                      <a16:colId xmlns:a16="http://schemas.microsoft.com/office/drawing/2014/main" val="2901804563"/>
                    </a:ext>
                  </a:extLst>
                </a:gridCol>
              </a:tblGrid>
              <a:tr h="491098">
                <a:tc>
                  <a:txBody>
                    <a:bodyPr/>
                    <a:lstStyle/>
                    <a:p>
                      <a:pPr algn="ctr"/>
                      <a:r>
                        <a:rPr lang="es-ES" sz="2400" dirty="0"/>
                        <a:t>Métrica</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2400" dirty="0"/>
                        <a:t>Valor</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437405407"/>
                  </a:ext>
                </a:extLst>
              </a:tr>
              <a:tr h="743977">
                <a:tc>
                  <a:txBody>
                    <a:bodyPr/>
                    <a:lstStyle/>
                    <a:p>
                      <a:pPr algn="ctr"/>
                      <a:r>
                        <a:rPr lang="es-ES" sz="1800" b="1" dirty="0" err="1"/>
                        <a:t>Accuracy</a:t>
                      </a:r>
                      <a:endParaRPr lang="es-ES" sz="1800" b="1"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0,8388</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3997509883"/>
                  </a:ext>
                </a:extLst>
              </a:tr>
              <a:tr h="780357">
                <a:tc>
                  <a:txBody>
                    <a:bodyPr/>
                    <a:lstStyle/>
                    <a:p>
                      <a:pPr algn="ctr"/>
                      <a:r>
                        <a:rPr lang="es-ES" sz="1800" b="1" dirty="0" err="1"/>
                        <a:t>Recall</a:t>
                      </a:r>
                      <a:endParaRPr lang="es-ES" sz="1800" b="1"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0,7895</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729081924"/>
                  </a:ext>
                </a:extLst>
              </a:tr>
              <a:tr h="847648">
                <a:tc>
                  <a:txBody>
                    <a:bodyPr/>
                    <a:lstStyle/>
                    <a:p>
                      <a:pPr algn="ctr"/>
                      <a:r>
                        <a:rPr lang="es-ES" sz="1800" b="1" dirty="0"/>
                        <a:t>F1-score</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0,7872</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945301868"/>
                  </a:ext>
                </a:extLst>
              </a:tr>
            </a:tbl>
          </a:graphicData>
        </a:graphic>
      </p:graphicFrame>
      <p:pic>
        <p:nvPicPr>
          <p:cNvPr id="7" name="Picture 2" descr="Comer - Iconos gratis de comida">
            <a:extLst>
              <a:ext uri="{FF2B5EF4-FFF2-40B4-BE49-F238E27FC236}">
                <a16:creationId xmlns:a16="http://schemas.microsoft.com/office/drawing/2014/main" id="{E2D87D83-2A5B-36C2-DCBB-FCB983C48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2828" y="366015"/>
            <a:ext cx="1117600" cy="11176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4ACCB19F-ACFA-62FB-5D4D-95887B7AB5E4}"/>
              </a:ext>
            </a:extLst>
          </p:cNvPr>
          <p:cNvSpPr txBox="1"/>
          <p:nvPr/>
        </p:nvSpPr>
        <p:spPr>
          <a:xfrm>
            <a:off x="1981200" y="2005423"/>
            <a:ext cx="7150100" cy="430887"/>
          </a:xfrm>
          <a:prstGeom prst="rect">
            <a:avLst/>
          </a:prstGeom>
          <a:noFill/>
        </p:spPr>
        <p:txBody>
          <a:bodyPr wrap="square" rtlCol="0">
            <a:spAutoFit/>
          </a:bodyPr>
          <a:lstStyle/>
          <a:p>
            <a:pPr marL="457200" indent="-457200">
              <a:buFont typeface="Arial" panose="020B0604020202020204" pitchFamily="34" charset="0"/>
              <a:buChar char="•"/>
            </a:pPr>
            <a:r>
              <a:rPr lang="es-ES" sz="2200" dirty="0"/>
              <a:t>Limitando el </a:t>
            </a:r>
            <a:r>
              <a:rPr lang="es-ES" sz="2200" b="1" dirty="0"/>
              <a:t>número de platos </a:t>
            </a:r>
            <a:r>
              <a:rPr lang="es-ES" sz="2200" dirty="0"/>
              <a:t>a clasificar. </a:t>
            </a:r>
            <a:r>
              <a:rPr lang="es-ES" sz="2200" b="1" dirty="0"/>
              <a:t>N=20</a:t>
            </a:r>
          </a:p>
        </p:txBody>
      </p:sp>
      <p:sp>
        <p:nvSpPr>
          <p:cNvPr id="9" name="CuadroTexto 8">
            <a:extLst>
              <a:ext uri="{FF2B5EF4-FFF2-40B4-BE49-F238E27FC236}">
                <a16:creationId xmlns:a16="http://schemas.microsoft.com/office/drawing/2014/main" id="{10FDD18D-3DFE-EA92-AE51-F8CE0DA91419}"/>
              </a:ext>
            </a:extLst>
          </p:cNvPr>
          <p:cNvSpPr txBox="1"/>
          <p:nvPr/>
        </p:nvSpPr>
        <p:spPr>
          <a:xfrm>
            <a:off x="838200" y="1424493"/>
            <a:ext cx="7150100" cy="523220"/>
          </a:xfrm>
          <a:prstGeom prst="rect">
            <a:avLst/>
          </a:prstGeom>
          <a:noFill/>
        </p:spPr>
        <p:txBody>
          <a:bodyPr wrap="square" rtlCol="0">
            <a:spAutoFit/>
          </a:bodyPr>
          <a:lstStyle/>
          <a:p>
            <a:pPr marL="457200" indent="-457200">
              <a:buFont typeface="Courier New" panose="02070309020205020404" pitchFamily="49" charset="0"/>
              <a:buChar char="o"/>
            </a:pPr>
            <a:r>
              <a:rPr lang="es-ES" sz="2800" b="1" dirty="0"/>
              <a:t>Red pre entrenada VGG-16</a:t>
            </a:r>
          </a:p>
        </p:txBody>
      </p:sp>
      <p:pic>
        <p:nvPicPr>
          <p:cNvPr id="10" name="Imagen 9">
            <a:extLst>
              <a:ext uri="{FF2B5EF4-FFF2-40B4-BE49-F238E27FC236}">
                <a16:creationId xmlns:a16="http://schemas.microsoft.com/office/drawing/2014/main" id="{735C0840-28F9-C6BF-113D-21955174ABC5}"/>
              </a:ext>
            </a:extLst>
          </p:cNvPr>
          <p:cNvPicPr>
            <a:picLocks noChangeAspect="1"/>
          </p:cNvPicPr>
          <p:nvPr/>
        </p:nvPicPr>
        <p:blipFill rotWithShape="1">
          <a:blip r:embed="rId5"/>
          <a:srcRect t="7092" b="14583"/>
          <a:stretch/>
        </p:blipFill>
        <p:spPr>
          <a:xfrm>
            <a:off x="5556250" y="1335318"/>
            <a:ext cx="638539" cy="647435"/>
          </a:xfrm>
          <a:prstGeom prst="rect">
            <a:avLst/>
          </a:prstGeom>
        </p:spPr>
      </p:pic>
      <p:sp>
        <p:nvSpPr>
          <p:cNvPr id="11" name="CuadroTexto 10">
            <a:extLst>
              <a:ext uri="{FF2B5EF4-FFF2-40B4-BE49-F238E27FC236}">
                <a16:creationId xmlns:a16="http://schemas.microsoft.com/office/drawing/2014/main" id="{C7149085-727C-953E-22E2-BBE5EDDBDD81}"/>
              </a:ext>
            </a:extLst>
          </p:cNvPr>
          <p:cNvSpPr txBox="1"/>
          <p:nvPr/>
        </p:nvSpPr>
        <p:spPr>
          <a:xfrm>
            <a:off x="11271922" y="6322184"/>
            <a:ext cx="825502" cy="369332"/>
          </a:xfrm>
          <a:prstGeom prst="rect">
            <a:avLst/>
          </a:prstGeom>
          <a:noFill/>
        </p:spPr>
        <p:txBody>
          <a:bodyPr wrap="square" rtlCol="0">
            <a:spAutoFit/>
          </a:bodyPr>
          <a:lstStyle/>
          <a:p>
            <a:r>
              <a:rPr lang="es-ES" dirty="0"/>
              <a:t>18/28</a:t>
            </a:r>
          </a:p>
        </p:txBody>
      </p:sp>
    </p:spTree>
    <p:extLst>
      <p:ext uri="{BB962C8B-B14F-4D97-AF65-F5344CB8AC3E}">
        <p14:creationId xmlns:p14="http://schemas.microsoft.com/office/powerpoint/2010/main" val="1507591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1</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Clasificación multiclase</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94096"/>
            <a:ext cx="3536332" cy="652453"/>
          </a:xfrm>
          <a:prstGeom prst="rect">
            <a:avLst/>
          </a:prstGeom>
        </p:spPr>
      </p:pic>
      <p:sp>
        <p:nvSpPr>
          <p:cNvPr id="2" name="CuadroTexto 1">
            <a:extLst>
              <a:ext uri="{FF2B5EF4-FFF2-40B4-BE49-F238E27FC236}">
                <a16:creationId xmlns:a16="http://schemas.microsoft.com/office/drawing/2014/main" id="{CD0E36C1-F07D-EC09-4776-94960CEEBDF4}"/>
              </a:ext>
            </a:extLst>
          </p:cNvPr>
          <p:cNvSpPr txBox="1"/>
          <p:nvPr/>
        </p:nvSpPr>
        <p:spPr>
          <a:xfrm>
            <a:off x="990600" y="1587500"/>
            <a:ext cx="7861300" cy="461665"/>
          </a:xfrm>
          <a:prstGeom prst="rect">
            <a:avLst/>
          </a:prstGeom>
          <a:noFill/>
        </p:spPr>
        <p:txBody>
          <a:bodyPr wrap="square" rtlCol="0">
            <a:spAutoFit/>
          </a:bodyPr>
          <a:lstStyle/>
          <a:p>
            <a:pPr marL="457200" indent="-457200">
              <a:buFont typeface="Courier New" panose="02070309020205020404" pitchFamily="49" charset="0"/>
              <a:buChar char="o"/>
            </a:pPr>
            <a:r>
              <a:rPr lang="es-ES" sz="2400" dirty="0"/>
              <a:t>Predicciones de una imagen aleatoria por plato</a:t>
            </a:r>
            <a:endParaRPr lang="es-ES" sz="2400" b="1" dirty="0"/>
          </a:p>
        </p:txBody>
      </p:sp>
      <p:pic>
        <p:nvPicPr>
          <p:cNvPr id="3" name="Picture 2" descr="Comer - Iconos gratis de comida">
            <a:extLst>
              <a:ext uri="{FF2B5EF4-FFF2-40B4-BE49-F238E27FC236}">
                <a16:creationId xmlns:a16="http://schemas.microsoft.com/office/drawing/2014/main" id="{7E0DE764-CF0A-3A68-6C60-4669E6321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2828" y="366015"/>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B24FB3FE-3BD4-F4FF-7735-D31743425B81}"/>
              </a:ext>
            </a:extLst>
          </p:cNvPr>
          <p:cNvPicPr>
            <a:picLocks noChangeAspect="1"/>
          </p:cNvPicPr>
          <p:nvPr/>
        </p:nvPicPr>
        <p:blipFill>
          <a:blip r:embed="rId4"/>
          <a:stretch>
            <a:fillRect/>
          </a:stretch>
        </p:blipFill>
        <p:spPr>
          <a:xfrm>
            <a:off x="2526255" y="2137266"/>
            <a:ext cx="7435146" cy="3677883"/>
          </a:xfrm>
          <a:prstGeom prst="rect">
            <a:avLst/>
          </a:prstGeom>
        </p:spPr>
      </p:pic>
      <p:sp>
        <p:nvSpPr>
          <p:cNvPr id="10" name="CuadroTexto 9">
            <a:extLst>
              <a:ext uri="{FF2B5EF4-FFF2-40B4-BE49-F238E27FC236}">
                <a16:creationId xmlns:a16="http://schemas.microsoft.com/office/drawing/2014/main" id="{630CB5D2-8A5A-A922-AD9C-7F869F2D7FB5}"/>
              </a:ext>
            </a:extLst>
          </p:cNvPr>
          <p:cNvSpPr txBox="1"/>
          <p:nvPr/>
        </p:nvSpPr>
        <p:spPr>
          <a:xfrm>
            <a:off x="11271922" y="6322184"/>
            <a:ext cx="825502" cy="369332"/>
          </a:xfrm>
          <a:prstGeom prst="rect">
            <a:avLst/>
          </a:prstGeom>
          <a:noFill/>
        </p:spPr>
        <p:txBody>
          <a:bodyPr wrap="square" rtlCol="0">
            <a:spAutoFit/>
          </a:bodyPr>
          <a:lstStyle/>
          <a:p>
            <a:r>
              <a:rPr lang="es-ES" dirty="0"/>
              <a:t>19/28</a:t>
            </a:r>
          </a:p>
        </p:txBody>
      </p:sp>
    </p:spTree>
    <p:extLst>
      <p:ext uri="{BB962C8B-B14F-4D97-AF65-F5344CB8AC3E}">
        <p14:creationId xmlns:p14="http://schemas.microsoft.com/office/powerpoint/2010/main" val="2024267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03203C-2847-B181-1960-2A9FD4B1B8AE}"/>
              </a:ext>
            </a:extLst>
          </p:cNvPr>
          <p:cNvSpPr>
            <a:spLocks noGrp="1"/>
          </p:cNvSpPr>
          <p:nvPr>
            <p:ph type="title"/>
          </p:nvPr>
        </p:nvSpPr>
        <p:spPr>
          <a:xfrm>
            <a:off x="841248" y="685800"/>
            <a:ext cx="10506456" cy="1157005"/>
          </a:xfrm>
        </p:spPr>
        <p:txBody>
          <a:bodyPr anchor="b">
            <a:normAutofit/>
          </a:bodyPr>
          <a:lstStyle/>
          <a:p>
            <a:r>
              <a:rPr lang="es-ES" sz="4800" b="1" dirty="0"/>
              <a:t>Índice</a:t>
            </a:r>
          </a:p>
        </p:txBody>
      </p:sp>
      <p:sp>
        <p:nvSpPr>
          <p:cNvPr id="29" name="Rectangle 28">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 name="Rectángulo 2">
            <a:extLst>
              <a:ext uri="{FF2B5EF4-FFF2-40B4-BE49-F238E27FC236}">
                <a16:creationId xmlns:a16="http://schemas.microsoft.com/office/drawing/2014/main" id="{23B6B345-9279-B740-E61D-4537F21BCD23}"/>
              </a:ext>
            </a:extLst>
          </p:cNvPr>
          <p:cNvSpPr/>
          <p:nvPr/>
        </p:nvSpPr>
        <p:spPr>
          <a:xfrm>
            <a:off x="838200" y="9906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FC241B23-8E93-7FE6-ADD0-D1F6001C7818}"/>
              </a:ext>
            </a:extLst>
          </p:cNvPr>
          <p:cNvSpPr/>
          <p:nvPr/>
        </p:nvSpPr>
        <p:spPr>
          <a:xfrm>
            <a:off x="990600" y="2295252"/>
            <a:ext cx="10096500" cy="3152791"/>
          </a:xfrm>
          <a:prstGeom prst="rect">
            <a:avLst/>
          </a:prstGeom>
          <a:solidFill>
            <a:schemeClr val="bg1"/>
          </a:solidFill>
          <a:ln w="22225">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22" name="Marcador de contenido 3">
            <a:extLst>
              <a:ext uri="{FF2B5EF4-FFF2-40B4-BE49-F238E27FC236}">
                <a16:creationId xmlns:a16="http://schemas.microsoft.com/office/drawing/2014/main" id="{C41F5AB4-F35D-E95A-894D-3C5871810D99}"/>
              </a:ext>
            </a:extLst>
          </p:cNvPr>
          <p:cNvGraphicFramePr>
            <a:graphicFrameLocks noGrp="1"/>
          </p:cNvGraphicFramePr>
          <p:nvPr>
            <p:ph idx="1"/>
            <p:extLst>
              <p:ext uri="{D42A27DB-BD31-4B8C-83A1-F6EECF244321}">
                <p14:modId xmlns:p14="http://schemas.microsoft.com/office/powerpoint/2010/main" val="2455797944"/>
              </p:ext>
            </p:extLst>
          </p:nvPr>
        </p:nvGraphicFramePr>
        <p:xfrm>
          <a:off x="838200" y="2295252"/>
          <a:ext cx="10363200" cy="3261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ítulo 1">
            <a:extLst>
              <a:ext uri="{FF2B5EF4-FFF2-40B4-BE49-F238E27FC236}">
                <a16:creationId xmlns:a16="http://schemas.microsoft.com/office/drawing/2014/main" id="{CBF6BCFA-B750-CB09-3323-9D37C876F644}"/>
              </a:ext>
            </a:extLst>
          </p:cNvPr>
          <p:cNvSpPr txBox="1">
            <a:spLocks/>
          </p:cNvSpPr>
          <p:nvPr/>
        </p:nvSpPr>
        <p:spPr>
          <a:xfrm>
            <a:off x="990600" y="7434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Índice</a:t>
            </a:r>
          </a:p>
        </p:txBody>
      </p:sp>
      <p:sp>
        <p:nvSpPr>
          <p:cNvPr id="7" name="CuadroTexto 6">
            <a:extLst>
              <a:ext uri="{FF2B5EF4-FFF2-40B4-BE49-F238E27FC236}">
                <a16:creationId xmlns:a16="http://schemas.microsoft.com/office/drawing/2014/main" id="{507F82A5-DDEB-F784-2A64-B97F6C7E0FA2}"/>
              </a:ext>
            </a:extLst>
          </p:cNvPr>
          <p:cNvSpPr txBox="1"/>
          <p:nvPr/>
        </p:nvSpPr>
        <p:spPr>
          <a:xfrm>
            <a:off x="1422400" y="4602243"/>
            <a:ext cx="2129536" cy="523220"/>
          </a:xfrm>
          <a:prstGeom prst="rect">
            <a:avLst/>
          </a:prstGeom>
          <a:noFill/>
        </p:spPr>
        <p:txBody>
          <a:bodyPr wrap="square" rtlCol="0">
            <a:spAutoFit/>
          </a:bodyPr>
          <a:lstStyle/>
          <a:p>
            <a:r>
              <a:rPr lang="es-ES" sz="2800" b="1" dirty="0">
                <a:solidFill>
                  <a:schemeClr val="tx1">
                    <a:lumMod val="85000"/>
                    <a:lumOff val="15000"/>
                  </a:schemeClr>
                </a:solidFill>
              </a:rPr>
              <a:t>Introducción</a:t>
            </a:r>
          </a:p>
        </p:txBody>
      </p:sp>
      <p:sp>
        <p:nvSpPr>
          <p:cNvPr id="8" name="CuadroTexto 7">
            <a:extLst>
              <a:ext uri="{FF2B5EF4-FFF2-40B4-BE49-F238E27FC236}">
                <a16:creationId xmlns:a16="http://schemas.microsoft.com/office/drawing/2014/main" id="{6F036BC3-A183-E8CE-E7D8-45A96288A284}"/>
              </a:ext>
            </a:extLst>
          </p:cNvPr>
          <p:cNvSpPr txBox="1"/>
          <p:nvPr/>
        </p:nvSpPr>
        <p:spPr>
          <a:xfrm>
            <a:off x="3890264" y="4602243"/>
            <a:ext cx="2129536" cy="523220"/>
          </a:xfrm>
          <a:prstGeom prst="rect">
            <a:avLst/>
          </a:prstGeom>
          <a:noFill/>
        </p:spPr>
        <p:txBody>
          <a:bodyPr wrap="square" rtlCol="0">
            <a:spAutoFit/>
          </a:bodyPr>
          <a:lstStyle/>
          <a:p>
            <a:r>
              <a:rPr lang="es-ES" sz="2800" b="1" dirty="0">
                <a:solidFill>
                  <a:schemeClr val="tx1">
                    <a:lumMod val="85000"/>
                    <a:lumOff val="15000"/>
                  </a:schemeClr>
                </a:solidFill>
              </a:rPr>
              <a:t>Metodología</a:t>
            </a:r>
          </a:p>
        </p:txBody>
      </p:sp>
      <p:sp>
        <p:nvSpPr>
          <p:cNvPr id="9" name="CuadroTexto 8">
            <a:extLst>
              <a:ext uri="{FF2B5EF4-FFF2-40B4-BE49-F238E27FC236}">
                <a16:creationId xmlns:a16="http://schemas.microsoft.com/office/drawing/2014/main" id="{F1AF2135-64E7-C6EC-2BC6-C34F1C0D8C8D}"/>
              </a:ext>
            </a:extLst>
          </p:cNvPr>
          <p:cNvSpPr txBox="1"/>
          <p:nvPr/>
        </p:nvSpPr>
        <p:spPr>
          <a:xfrm>
            <a:off x="6358128" y="4602243"/>
            <a:ext cx="1947672" cy="523220"/>
          </a:xfrm>
          <a:prstGeom prst="rect">
            <a:avLst/>
          </a:prstGeom>
          <a:noFill/>
        </p:spPr>
        <p:txBody>
          <a:bodyPr wrap="square" rtlCol="0">
            <a:spAutoFit/>
          </a:bodyPr>
          <a:lstStyle/>
          <a:p>
            <a:r>
              <a:rPr lang="es-ES" sz="2800" b="1" dirty="0">
                <a:solidFill>
                  <a:schemeClr val="tx1">
                    <a:lumMod val="85000"/>
                    <a:lumOff val="15000"/>
                  </a:schemeClr>
                </a:solidFill>
              </a:rPr>
              <a:t>Resultados</a:t>
            </a:r>
          </a:p>
        </p:txBody>
      </p:sp>
      <p:sp>
        <p:nvSpPr>
          <p:cNvPr id="10" name="CuadroTexto 9">
            <a:extLst>
              <a:ext uri="{FF2B5EF4-FFF2-40B4-BE49-F238E27FC236}">
                <a16:creationId xmlns:a16="http://schemas.microsoft.com/office/drawing/2014/main" id="{ADA9FBFA-4370-AB6A-C2A8-9A676594B005}"/>
              </a:ext>
            </a:extLst>
          </p:cNvPr>
          <p:cNvSpPr txBox="1"/>
          <p:nvPr/>
        </p:nvSpPr>
        <p:spPr>
          <a:xfrm>
            <a:off x="8640066" y="4602243"/>
            <a:ext cx="2129536" cy="523220"/>
          </a:xfrm>
          <a:prstGeom prst="rect">
            <a:avLst/>
          </a:prstGeom>
          <a:noFill/>
        </p:spPr>
        <p:txBody>
          <a:bodyPr wrap="square" rtlCol="0">
            <a:spAutoFit/>
          </a:bodyPr>
          <a:lstStyle/>
          <a:p>
            <a:r>
              <a:rPr lang="es-ES" sz="2800" b="1" dirty="0">
                <a:solidFill>
                  <a:schemeClr val="tx1">
                    <a:lumMod val="85000"/>
                    <a:lumOff val="15000"/>
                  </a:schemeClr>
                </a:solidFill>
              </a:rPr>
              <a:t>Conclusiones</a:t>
            </a:r>
          </a:p>
        </p:txBody>
      </p:sp>
      <p:pic>
        <p:nvPicPr>
          <p:cNvPr id="14" name="Imagen 13">
            <a:extLst>
              <a:ext uri="{FF2B5EF4-FFF2-40B4-BE49-F238E27FC236}">
                <a16:creationId xmlns:a16="http://schemas.microsoft.com/office/drawing/2014/main" id="{2BB15D85-E0A1-E0CE-9C4A-AA49BB8B8533}"/>
              </a:ext>
            </a:extLst>
          </p:cNvPr>
          <p:cNvPicPr>
            <a:picLocks noChangeAspect="1"/>
          </p:cNvPicPr>
          <p:nvPr/>
        </p:nvPicPr>
        <p:blipFill>
          <a:blip r:embed="rId7"/>
          <a:stretch>
            <a:fillRect/>
          </a:stretch>
        </p:blipFill>
        <p:spPr>
          <a:xfrm>
            <a:off x="591168" y="5905197"/>
            <a:ext cx="3536332" cy="652453"/>
          </a:xfrm>
          <a:prstGeom prst="rect">
            <a:avLst/>
          </a:prstGeom>
        </p:spPr>
      </p:pic>
      <p:sp>
        <p:nvSpPr>
          <p:cNvPr id="5" name="CuadroTexto 4">
            <a:extLst>
              <a:ext uri="{FF2B5EF4-FFF2-40B4-BE49-F238E27FC236}">
                <a16:creationId xmlns:a16="http://schemas.microsoft.com/office/drawing/2014/main" id="{9BAF6347-140F-33F7-0011-423B6F7DADA1}"/>
              </a:ext>
            </a:extLst>
          </p:cNvPr>
          <p:cNvSpPr txBox="1"/>
          <p:nvPr/>
        </p:nvSpPr>
        <p:spPr>
          <a:xfrm>
            <a:off x="11271922" y="6322184"/>
            <a:ext cx="825502" cy="369332"/>
          </a:xfrm>
          <a:prstGeom prst="rect">
            <a:avLst/>
          </a:prstGeom>
          <a:noFill/>
        </p:spPr>
        <p:txBody>
          <a:bodyPr wrap="square" rtlCol="0">
            <a:spAutoFit/>
          </a:bodyPr>
          <a:lstStyle/>
          <a:p>
            <a:r>
              <a:rPr lang="es-ES" dirty="0"/>
              <a:t>2/28</a:t>
            </a:r>
          </a:p>
        </p:txBody>
      </p:sp>
    </p:spTree>
    <p:extLst>
      <p:ext uri="{BB962C8B-B14F-4D97-AF65-F5344CB8AC3E}">
        <p14:creationId xmlns:p14="http://schemas.microsoft.com/office/powerpoint/2010/main" val="370664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1</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Clasificación multiclase</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19256"/>
            <a:ext cx="3460132" cy="638394"/>
          </a:xfrm>
          <a:prstGeom prst="rect">
            <a:avLst/>
          </a:prstGeom>
        </p:spPr>
      </p:pic>
      <p:sp>
        <p:nvSpPr>
          <p:cNvPr id="2" name="CuadroTexto 1">
            <a:extLst>
              <a:ext uri="{FF2B5EF4-FFF2-40B4-BE49-F238E27FC236}">
                <a16:creationId xmlns:a16="http://schemas.microsoft.com/office/drawing/2014/main" id="{CD0E36C1-F07D-EC09-4776-94960CEEBDF4}"/>
              </a:ext>
            </a:extLst>
          </p:cNvPr>
          <p:cNvSpPr txBox="1"/>
          <p:nvPr/>
        </p:nvSpPr>
        <p:spPr>
          <a:xfrm>
            <a:off x="1879600" y="2034403"/>
            <a:ext cx="7150100"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a:t>Limitando, además, el </a:t>
            </a:r>
            <a:r>
              <a:rPr lang="es-ES" sz="2200" b="1" dirty="0"/>
              <a:t>número de imágenes </a:t>
            </a:r>
            <a:r>
              <a:rPr lang="es-ES" sz="2200" dirty="0"/>
              <a:t>por plato</a:t>
            </a:r>
          </a:p>
        </p:txBody>
      </p:sp>
      <p:graphicFrame>
        <p:nvGraphicFramePr>
          <p:cNvPr id="5" name="Tabla 4">
            <a:extLst>
              <a:ext uri="{FF2B5EF4-FFF2-40B4-BE49-F238E27FC236}">
                <a16:creationId xmlns:a16="http://schemas.microsoft.com/office/drawing/2014/main" id="{731F6BA1-A736-F1F0-32AC-2ABB0898B1DA}"/>
              </a:ext>
            </a:extLst>
          </p:cNvPr>
          <p:cNvGraphicFramePr>
            <a:graphicFrameLocks noGrp="1"/>
          </p:cNvGraphicFramePr>
          <p:nvPr>
            <p:extLst>
              <p:ext uri="{D42A27DB-BD31-4B8C-83A1-F6EECF244321}">
                <p14:modId xmlns:p14="http://schemas.microsoft.com/office/powerpoint/2010/main" val="1017026487"/>
              </p:ext>
            </p:extLst>
          </p:nvPr>
        </p:nvGraphicFramePr>
        <p:xfrm>
          <a:off x="1879600" y="2610561"/>
          <a:ext cx="8140700" cy="2221077"/>
        </p:xfrm>
        <a:graphic>
          <a:graphicData uri="http://schemas.openxmlformats.org/drawingml/2006/table">
            <a:tbl>
              <a:tblPr firstRow="1" bandRow="1">
                <a:tableStyleId>{5A111915-BE36-4E01-A7E5-04B1672EAD32}</a:tableStyleId>
              </a:tblPr>
              <a:tblGrid>
                <a:gridCol w="1802664">
                  <a:extLst>
                    <a:ext uri="{9D8B030D-6E8A-4147-A177-3AD203B41FA5}">
                      <a16:colId xmlns:a16="http://schemas.microsoft.com/office/drawing/2014/main" val="1402727958"/>
                    </a:ext>
                  </a:extLst>
                </a:gridCol>
                <a:gridCol w="1584509">
                  <a:extLst>
                    <a:ext uri="{9D8B030D-6E8A-4147-A177-3AD203B41FA5}">
                      <a16:colId xmlns:a16="http://schemas.microsoft.com/office/drawing/2014/main" val="1258704762"/>
                    </a:ext>
                  </a:extLst>
                </a:gridCol>
                <a:gridCol w="1584509">
                  <a:extLst>
                    <a:ext uri="{9D8B030D-6E8A-4147-A177-3AD203B41FA5}">
                      <a16:colId xmlns:a16="http://schemas.microsoft.com/office/drawing/2014/main" val="342446540"/>
                    </a:ext>
                  </a:extLst>
                </a:gridCol>
                <a:gridCol w="1584509">
                  <a:extLst>
                    <a:ext uri="{9D8B030D-6E8A-4147-A177-3AD203B41FA5}">
                      <a16:colId xmlns:a16="http://schemas.microsoft.com/office/drawing/2014/main" val="1548118998"/>
                    </a:ext>
                  </a:extLst>
                </a:gridCol>
                <a:gridCol w="1584509">
                  <a:extLst>
                    <a:ext uri="{9D8B030D-6E8A-4147-A177-3AD203B41FA5}">
                      <a16:colId xmlns:a16="http://schemas.microsoft.com/office/drawing/2014/main" val="1122875043"/>
                    </a:ext>
                  </a:extLst>
                </a:gridCol>
              </a:tblGrid>
              <a:tr h="548528">
                <a:tc>
                  <a:txBody>
                    <a:bodyPr/>
                    <a:lstStyle/>
                    <a:p>
                      <a:pPr algn="ctr"/>
                      <a:r>
                        <a:rPr lang="es-ES" sz="1800" dirty="0"/>
                        <a:t>Prueba </a:t>
                      </a:r>
                      <a:r>
                        <a:rPr lang="es-ES" sz="1800" dirty="0" err="1"/>
                        <a:t>nº</a:t>
                      </a:r>
                      <a:endParaRPr lang="es-ES" sz="1800"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Número de clases N</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Número de imágenes</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err="1"/>
                        <a:t>Accuracy</a:t>
                      </a:r>
                      <a:endParaRPr lang="es-ES" sz="1800" dirty="0"/>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Tiempo de duración</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1040159430"/>
                  </a:ext>
                </a:extLst>
              </a:tr>
              <a:tr h="495883">
                <a:tc>
                  <a:txBody>
                    <a:bodyPr/>
                    <a:lstStyle/>
                    <a:p>
                      <a:pPr algn="ctr"/>
                      <a:r>
                        <a:rPr lang="es-ES" sz="1800" b="1" dirty="0"/>
                        <a:t>1</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20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700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0,80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33 min</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126662175"/>
                  </a:ext>
                </a:extLst>
              </a:tr>
              <a:tr h="520131">
                <a:tc>
                  <a:txBody>
                    <a:bodyPr/>
                    <a:lstStyle/>
                    <a:p>
                      <a:pPr algn="ctr"/>
                      <a:r>
                        <a:rPr lang="es-ES" sz="1800" b="1" dirty="0"/>
                        <a:t>2</a:t>
                      </a:r>
                    </a:p>
                  </a:txBody>
                  <a:tcPr anchor="ctr">
                    <a:lnR w="12700" cap="flat" cmpd="sng" algn="ctr">
                      <a:solidFill>
                        <a:schemeClr val="accent1">
                          <a:lumMod val="40000"/>
                          <a:lumOff val="60000"/>
                        </a:schemeClr>
                      </a:solidFill>
                      <a:prstDash val="solid"/>
                      <a:round/>
                      <a:headEnd type="none" w="med" len="med"/>
                      <a:tailEnd type="none" w="med" len="med"/>
                    </a:lnR>
                    <a:solidFill>
                      <a:srgbClr val="FFDA65"/>
                    </a:solidFill>
                  </a:tcPr>
                </a:tc>
                <a:tc>
                  <a:txBody>
                    <a:bodyPr/>
                    <a:lstStyle/>
                    <a:p>
                      <a:pPr algn="ctr"/>
                      <a:r>
                        <a:rPr lang="es-ES" sz="1800" dirty="0"/>
                        <a:t>30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solidFill>
                      <a:srgbClr val="FFDA65"/>
                    </a:solidFill>
                  </a:tcPr>
                </a:tc>
                <a:tc>
                  <a:txBody>
                    <a:bodyPr/>
                    <a:lstStyle/>
                    <a:p>
                      <a:pPr algn="ctr"/>
                      <a:r>
                        <a:rPr lang="es-ES" sz="1800" dirty="0"/>
                        <a:t>700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solidFill>
                      <a:srgbClr val="FFDA65"/>
                    </a:solidFill>
                  </a:tcPr>
                </a:tc>
                <a:tc>
                  <a:txBody>
                    <a:bodyPr/>
                    <a:lstStyle/>
                    <a:p>
                      <a:pPr algn="ctr"/>
                      <a:r>
                        <a:rPr lang="es-ES" sz="1800" dirty="0"/>
                        <a:t>0,7514</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solidFill>
                      <a:srgbClr val="FFDA65"/>
                    </a:solidFill>
                  </a:tcPr>
                </a:tc>
                <a:tc>
                  <a:txBody>
                    <a:bodyPr/>
                    <a:lstStyle/>
                    <a:p>
                      <a:pPr algn="ctr"/>
                      <a:r>
                        <a:rPr lang="es-ES" sz="1800" dirty="0"/>
                        <a:t>52 min</a:t>
                      </a:r>
                    </a:p>
                  </a:txBody>
                  <a:tcPr anchor="ctr">
                    <a:lnL w="12700" cap="flat" cmpd="sng" algn="ctr">
                      <a:solidFill>
                        <a:schemeClr val="accent1">
                          <a:lumMod val="40000"/>
                          <a:lumOff val="60000"/>
                        </a:schemeClr>
                      </a:solidFill>
                      <a:prstDash val="solid"/>
                      <a:round/>
                      <a:headEnd type="none" w="med" len="med"/>
                      <a:tailEnd type="none" w="med" len="med"/>
                    </a:lnL>
                    <a:solidFill>
                      <a:srgbClr val="FFDA65"/>
                    </a:solidFill>
                  </a:tcPr>
                </a:tc>
                <a:extLst>
                  <a:ext uri="{0D108BD9-81ED-4DB2-BD59-A6C34878D82A}">
                    <a16:rowId xmlns:a16="http://schemas.microsoft.com/office/drawing/2014/main" val="795520793"/>
                  </a:ext>
                </a:extLst>
              </a:tr>
              <a:tr h="564983">
                <a:tc>
                  <a:txBody>
                    <a:bodyPr/>
                    <a:lstStyle/>
                    <a:p>
                      <a:pPr algn="ctr"/>
                      <a:r>
                        <a:rPr lang="es-ES" sz="1800" b="1" dirty="0"/>
                        <a:t>3</a:t>
                      </a:r>
                    </a:p>
                  </a:txBody>
                  <a:tcPr anchor="ctr">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32</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600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0,7682</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57 min</a:t>
                      </a:r>
                    </a:p>
                  </a:txBody>
                  <a:tcPr anchor="ctr">
                    <a:lnL w="12700" cap="flat" cmpd="sng" algn="ctr">
                      <a:solidFill>
                        <a:schemeClr val="accent1">
                          <a:lumMod val="40000"/>
                          <a:lumOff val="60000"/>
                        </a:schemeClr>
                      </a:solidFill>
                      <a:prstDash val="solid"/>
                      <a:round/>
                      <a:headEnd type="none" w="med" len="med"/>
                      <a:tailEnd type="none" w="med" len="med"/>
                    </a:lnL>
                    <a:noFill/>
                  </a:tcPr>
                </a:tc>
                <a:extLst>
                  <a:ext uri="{0D108BD9-81ED-4DB2-BD59-A6C34878D82A}">
                    <a16:rowId xmlns:a16="http://schemas.microsoft.com/office/drawing/2014/main" val="2725846822"/>
                  </a:ext>
                </a:extLst>
              </a:tr>
            </a:tbl>
          </a:graphicData>
        </a:graphic>
      </p:graphicFrame>
      <p:sp>
        <p:nvSpPr>
          <p:cNvPr id="3" name="CuadroTexto 2">
            <a:extLst>
              <a:ext uri="{FF2B5EF4-FFF2-40B4-BE49-F238E27FC236}">
                <a16:creationId xmlns:a16="http://schemas.microsoft.com/office/drawing/2014/main" id="{CC31D26A-6643-5E20-1FE7-A37E4E79E62E}"/>
              </a:ext>
            </a:extLst>
          </p:cNvPr>
          <p:cNvSpPr txBox="1"/>
          <p:nvPr/>
        </p:nvSpPr>
        <p:spPr>
          <a:xfrm>
            <a:off x="4161028" y="5021504"/>
            <a:ext cx="4165600" cy="707886"/>
          </a:xfrm>
          <a:prstGeom prst="rect">
            <a:avLst/>
          </a:prstGeom>
          <a:noFill/>
        </p:spPr>
        <p:txBody>
          <a:bodyPr wrap="square" rtlCol="0">
            <a:spAutoFit/>
          </a:bodyPr>
          <a:lstStyle/>
          <a:p>
            <a:pPr marL="285750" indent="-285750">
              <a:buFont typeface="Arial" panose="020B0604020202020204" pitchFamily="34" charset="0"/>
              <a:buChar char="•"/>
            </a:pPr>
            <a:r>
              <a:rPr lang="es-ES" sz="2000" b="1" dirty="0"/>
              <a:t>N=30</a:t>
            </a:r>
          </a:p>
          <a:p>
            <a:pPr marL="285750" indent="-285750">
              <a:buFont typeface="Arial" panose="020B0604020202020204" pitchFamily="34" charset="0"/>
              <a:buChar char="•"/>
            </a:pPr>
            <a:r>
              <a:rPr lang="es-ES" sz="2000" b="1" dirty="0"/>
              <a:t>Número de imágenes=700</a:t>
            </a:r>
          </a:p>
        </p:txBody>
      </p:sp>
      <p:pic>
        <p:nvPicPr>
          <p:cNvPr id="4" name="Picture 2" descr="Comer - Iconos gratis de comida">
            <a:extLst>
              <a:ext uri="{FF2B5EF4-FFF2-40B4-BE49-F238E27FC236}">
                <a16:creationId xmlns:a16="http://schemas.microsoft.com/office/drawing/2014/main" id="{CEDFBD23-5B7C-62B6-CB0B-7E02A398F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2828" y="366015"/>
            <a:ext cx="1117600" cy="11176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A3D8349-4D2D-0DA5-D9DE-7EC1975D0C69}"/>
              </a:ext>
            </a:extLst>
          </p:cNvPr>
          <p:cNvSpPr txBox="1"/>
          <p:nvPr/>
        </p:nvSpPr>
        <p:spPr>
          <a:xfrm>
            <a:off x="838200" y="1423728"/>
            <a:ext cx="7150100" cy="523220"/>
          </a:xfrm>
          <a:prstGeom prst="rect">
            <a:avLst/>
          </a:prstGeom>
          <a:noFill/>
        </p:spPr>
        <p:txBody>
          <a:bodyPr wrap="square" rtlCol="0">
            <a:spAutoFit/>
          </a:bodyPr>
          <a:lstStyle/>
          <a:p>
            <a:pPr marL="457200" indent="-457200">
              <a:buFont typeface="Courier New" panose="02070309020205020404" pitchFamily="49" charset="0"/>
              <a:buChar char="o"/>
            </a:pPr>
            <a:r>
              <a:rPr lang="es-ES" sz="2800" b="1" dirty="0"/>
              <a:t>Red pre entrenada VGG-16</a:t>
            </a:r>
          </a:p>
        </p:txBody>
      </p:sp>
      <p:pic>
        <p:nvPicPr>
          <p:cNvPr id="7" name="Imagen 6">
            <a:extLst>
              <a:ext uri="{FF2B5EF4-FFF2-40B4-BE49-F238E27FC236}">
                <a16:creationId xmlns:a16="http://schemas.microsoft.com/office/drawing/2014/main" id="{CA882008-0308-EAEF-56AA-6CDDEF33971E}"/>
              </a:ext>
            </a:extLst>
          </p:cNvPr>
          <p:cNvPicPr>
            <a:picLocks noChangeAspect="1"/>
          </p:cNvPicPr>
          <p:nvPr/>
        </p:nvPicPr>
        <p:blipFill rotWithShape="1">
          <a:blip r:embed="rId4"/>
          <a:srcRect t="7092" b="14583"/>
          <a:stretch/>
        </p:blipFill>
        <p:spPr>
          <a:xfrm>
            <a:off x="5470161" y="1343240"/>
            <a:ext cx="638539" cy="647435"/>
          </a:xfrm>
          <a:prstGeom prst="rect">
            <a:avLst/>
          </a:prstGeom>
        </p:spPr>
      </p:pic>
      <p:sp>
        <p:nvSpPr>
          <p:cNvPr id="8" name="CuadroTexto 7">
            <a:extLst>
              <a:ext uri="{FF2B5EF4-FFF2-40B4-BE49-F238E27FC236}">
                <a16:creationId xmlns:a16="http://schemas.microsoft.com/office/drawing/2014/main" id="{D8330FC8-2FDB-A798-5AE9-D3B0609486FB}"/>
              </a:ext>
            </a:extLst>
          </p:cNvPr>
          <p:cNvSpPr txBox="1"/>
          <p:nvPr/>
        </p:nvSpPr>
        <p:spPr>
          <a:xfrm>
            <a:off x="11271922" y="6322184"/>
            <a:ext cx="825502" cy="369332"/>
          </a:xfrm>
          <a:prstGeom prst="rect">
            <a:avLst/>
          </a:prstGeom>
          <a:noFill/>
        </p:spPr>
        <p:txBody>
          <a:bodyPr wrap="square" rtlCol="0">
            <a:spAutoFit/>
          </a:bodyPr>
          <a:lstStyle/>
          <a:p>
            <a:r>
              <a:rPr lang="es-ES" dirty="0"/>
              <a:t>20/28</a:t>
            </a:r>
          </a:p>
        </p:txBody>
      </p:sp>
    </p:spTree>
    <p:extLst>
      <p:ext uri="{BB962C8B-B14F-4D97-AF65-F5344CB8AC3E}">
        <p14:creationId xmlns:p14="http://schemas.microsoft.com/office/powerpoint/2010/main" val="316194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1</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Clasificación multiclase</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63776"/>
            <a:ext cx="3218832" cy="593874"/>
          </a:xfrm>
          <a:prstGeom prst="rect">
            <a:avLst/>
          </a:prstGeom>
        </p:spPr>
      </p:pic>
      <p:pic>
        <p:nvPicPr>
          <p:cNvPr id="8" name="Imagen 7">
            <a:extLst>
              <a:ext uri="{FF2B5EF4-FFF2-40B4-BE49-F238E27FC236}">
                <a16:creationId xmlns:a16="http://schemas.microsoft.com/office/drawing/2014/main" id="{83A9155A-84A6-1820-E4B9-CC6BCAC72FA2}"/>
              </a:ext>
            </a:extLst>
          </p:cNvPr>
          <p:cNvPicPr>
            <a:picLocks noChangeAspect="1"/>
          </p:cNvPicPr>
          <p:nvPr/>
        </p:nvPicPr>
        <p:blipFill>
          <a:blip r:embed="rId3"/>
          <a:stretch>
            <a:fillRect/>
          </a:stretch>
        </p:blipFill>
        <p:spPr>
          <a:xfrm>
            <a:off x="1403001" y="2420943"/>
            <a:ext cx="4991797" cy="3467584"/>
          </a:xfrm>
          <a:prstGeom prst="rect">
            <a:avLst/>
          </a:prstGeom>
        </p:spPr>
      </p:pic>
      <p:graphicFrame>
        <p:nvGraphicFramePr>
          <p:cNvPr id="9" name="Tabla 8">
            <a:extLst>
              <a:ext uri="{FF2B5EF4-FFF2-40B4-BE49-F238E27FC236}">
                <a16:creationId xmlns:a16="http://schemas.microsoft.com/office/drawing/2014/main" id="{FC5BE568-B2FC-0E35-9382-A91A8565E06A}"/>
              </a:ext>
            </a:extLst>
          </p:cNvPr>
          <p:cNvGraphicFramePr>
            <a:graphicFrameLocks noGrp="1"/>
          </p:cNvGraphicFramePr>
          <p:nvPr>
            <p:extLst>
              <p:ext uri="{D42A27DB-BD31-4B8C-83A1-F6EECF244321}">
                <p14:modId xmlns:p14="http://schemas.microsoft.com/office/powerpoint/2010/main" val="3876428101"/>
              </p:ext>
            </p:extLst>
          </p:nvPr>
        </p:nvGraphicFramePr>
        <p:xfrm>
          <a:off x="7212205" y="2621020"/>
          <a:ext cx="3746500" cy="2863080"/>
        </p:xfrm>
        <a:graphic>
          <a:graphicData uri="http://schemas.openxmlformats.org/drawingml/2006/table">
            <a:tbl>
              <a:tblPr firstRow="1" bandRow="1">
                <a:tableStyleId>{5A111915-BE36-4E01-A7E5-04B1672EAD32}</a:tableStyleId>
              </a:tblPr>
              <a:tblGrid>
                <a:gridCol w="1993900">
                  <a:extLst>
                    <a:ext uri="{9D8B030D-6E8A-4147-A177-3AD203B41FA5}">
                      <a16:colId xmlns:a16="http://schemas.microsoft.com/office/drawing/2014/main" val="3759793576"/>
                    </a:ext>
                  </a:extLst>
                </a:gridCol>
                <a:gridCol w="1752600">
                  <a:extLst>
                    <a:ext uri="{9D8B030D-6E8A-4147-A177-3AD203B41FA5}">
                      <a16:colId xmlns:a16="http://schemas.microsoft.com/office/drawing/2014/main" val="2901804563"/>
                    </a:ext>
                  </a:extLst>
                </a:gridCol>
              </a:tblGrid>
              <a:tr h="491098">
                <a:tc>
                  <a:txBody>
                    <a:bodyPr/>
                    <a:lstStyle/>
                    <a:p>
                      <a:pPr algn="ctr"/>
                      <a:r>
                        <a:rPr lang="es-ES" sz="2400" dirty="0"/>
                        <a:t>Métrica</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2400" dirty="0"/>
                        <a:t>Valor</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437405407"/>
                  </a:ext>
                </a:extLst>
              </a:tr>
              <a:tr h="743977">
                <a:tc>
                  <a:txBody>
                    <a:bodyPr/>
                    <a:lstStyle/>
                    <a:p>
                      <a:pPr algn="ctr"/>
                      <a:r>
                        <a:rPr lang="es-ES" sz="1800" b="1" dirty="0" err="1"/>
                        <a:t>Accuracy</a:t>
                      </a:r>
                      <a:endParaRPr lang="es-ES" sz="1800" b="1"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0,7514</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3997509883"/>
                  </a:ext>
                </a:extLst>
              </a:tr>
              <a:tr h="780357">
                <a:tc>
                  <a:txBody>
                    <a:bodyPr/>
                    <a:lstStyle/>
                    <a:p>
                      <a:pPr algn="ctr"/>
                      <a:r>
                        <a:rPr lang="es-ES" sz="1800" b="1" dirty="0" err="1"/>
                        <a:t>Recall</a:t>
                      </a:r>
                      <a:endParaRPr lang="es-ES" sz="1800" b="1"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0,7514</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729081924"/>
                  </a:ext>
                </a:extLst>
              </a:tr>
              <a:tr h="847648">
                <a:tc>
                  <a:txBody>
                    <a:bodyPr/>
                    <a:lstStyle/>
                    <a:p>
                      <a:pPr algn="ctr"/>
                      <a:r>
                        <a:rPr lang="es-ES" sz="1800" b="1" dirty="0"/>
                        <a:t>F1-score</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0,7517</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945301868"/>
                  </a:ext>
                </a:extLst>
              </a:tr>
            </a:tbl>
          </a:graphicData>
        </a:graphic>
      </p:graphicFrame>
      <p:sp>
        <p:nvSpPr>
          <p:cNvPr id="10" name="CuadroTexto 9">
            <a:extLst>
              <a:ext uri="{FF2B5EF4-FFF2-40B4-BE49-F238E27FC236}">
                <a16:creationId xmlns:a16="http://schemas.microsoft.com/office/drawing/2014/main" id="{8E8D19F0-C89D-393E-CE80-A2D5CF58B639}"/>
              </a:ext>
            </a:extLst>
          </p:cNvPr>
          <p:cNvSpPr txBox="1"/>
          <p:nvPr/>
        </p:nvSpPr>
        <p:spPr>
          <a:xfrm>
            <a:off x="1879600" y="1996303"/>
            <a:ext cx="7150100"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a:t>Limitando el </a:t>
            </a:r>
            <a:r>
              <a:rPr lang="es-ES" sz="2200" b="1" dirty="0"/>
              <a:t>número de imágenes </a:t>
            </a:r>
            <a:r>
              <a:rPr lang="es-ES" sz="2200" dirty="0"/>
              <a:t>por plato</a:t>
            </a:r>
          </a:p>
        </p:txBody>
      </p:sp>
      <p:sp>
        <p:nvSpPr>
          <p:cNvPr id="11" name="CuadroTexto 10">
            <a:extLst>
              <a:ext uri="{FF2B5EF4-FFF2-40B4-BE49-F238E27FC236}">
                <a16:creationId xmlns:a16="http://schemas.microsoft.com/office/drawing/2014/main" id="{BC31C655-FC38-A6F6-34A7-9D6B93078F24}"/>
              </a:ext>
            </a:extLst>
          </p:cNvPr>
          <p:cNvSpPr txBox="1"/>
          <p:nvPr/>
        </p:nvSpPr>
        <p:spPr>
          <a:xfrm>
            <a:off x="838200" y="1499928"/>
            <a:ext cx="7150100" cy="430887"/>
          </a:xfrm>
          <a:prstGeom prst="rect">
            <a:avLst/>
          </a:prstGeom>
          <a:noFill/>
        </p:spPr>
        <p:txBody>
          <a:bodyPr wrap="square" rtlCol="0">
            <a:spAutoFit/>
          </a:bodyPr>
          <a:lstStyle/>
          <a:p>
            <a:pPr marL="457200" indent="-457200">
              <a:buFont typeface="Courier New" panose="02070309020205020404" pitchFamily="49" charset="0"/>
              <a:buChar char="o"/>
            </a:pPr>
            <a:r>
              <a:rPr lang="es-ES" sz="2200" b="1" dirty="0"/>
              <a:t>Red pre entrenada VGG-16</a:t>
            </a:r>
          </a:p>
        </p:txBody>
      </p:sp>
      <p:pic>
        <p:nvPicPr>
          <p:cNvPr id="12" name="Imagen 11">
            <a:extLst>
              <a:ext uri="{FF2B5EF4-FFF2-40B4-BE49-F238E27FC236}">
                <a16:creationId xmlns:a16="http://schemas.microsoft.com/office/drawing/2014/main" id="{C702294F-700F-76EF-8CE6-1045CAC97250}"/>
              </a:ext>
            </a:extLst>
          </p:cNvPr>
          <p:cNvPicPr>
            <a:picLocks noChangeAspect="1"/>
          </p:cNvPicPr>
          <p:nvPr/>
        </p:nvPicPr>
        <p:blipFill rotWithShape="1">
          <a:blip r:embed="rId4"/>
          <a:srcRect t="7092" b="14583"/>
          <a:stretch/>
        </p:blipFill>
        <p:spPr>
          <a:xfrm>
            <a:off x="4593861" y="1294252"/>
            <a:ext cx="638539" cy="647435"/>
          </a:xfrm>
          <a:prstGeom prst="rect">
            <a:avLst/>
          </a:prstGeom>
        </p:spPr>
      </p:pic>
      <p:pic>
        <p:nvPicPr>
          <p:cNvPr id="15" name="Picture 2" descr="Comer - Iconos gratis de comida">
            <a:extLst>
              <a:ext uri="{FF2B5EF4-FFF2-40B4-BE49-F238E27FC236}">
                <a16:creationId xmlns:a16="http://schemas.microsoft.com/office/drawing/2014/main" id="{A19EB9A2-A4F1-957A-47D2-F750D05B8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2828" y="366015"/>
            <a:ext cx="1117600" cy="11176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E62BEF7C-BDE5-018D-7047-D31AB779C5C1}"/>
              </a:ext>
            </a:extLst>
          </p:cNvPr>
          <p:cNvSpPr txBox="1"/>
          <p:nvPr/>
        </p:nvSpPr>
        <p:spPr>
          <a:xfrm>
            <a:off x="11271922" y="6322184"/>
            <a:ext cx="825502" cy="369332"/>
          </a:xfrm>
          <a:prstGeom prst="rect">
            <a:avLst/>
          </a:prstGeom>
          <a:noFill/>
        </p:spPr>
        <p:txBody>
          <a:bodyPr wrap="square" rtlCol="0">
            <a:spAutoFit/>
          </a:bodyPr>
          <a:lstStyle/>
          <a:p>
            <a:r>
              <a:rPr lang="es-ES" dirty="0"/>
              <a:t>21/28</a:t>
            </a:r>
          </a:p>
        </p:txBody>
      </p:sp>
    </p:spTree>
    <p:extLst>
      <p:ext uri="{BB962C8B-B14F-4D97-AF65-F5344CB8AC3E}">
        <p14:creationId xmlns:p14="http://schemas.microsoft.com/office/powerpoint/2010/main" val="817553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1</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Clasificación multiclase</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38001"/>
            <a:ext cx="3358532" cy="619649"/>
          </a:xfrm>
          <a:prstGeom prst="rect">
            <a:avLst/>
          </a:prstGeom>
        </p:spPr>
      </p:pic>
      <p:sp>
        <p:nvSpPr>
          <p:cNvPr id="2" name="CuadroTexto 1">
            <a:extLst>
              <a:ext uri="{FF2B5EF4-FFF2-40B4-BE49-F238E27FC236}">
                <a16:creationId xmlns:a16="http://schemas.microsoft.com/office/drawing/2014/main" id="{CD0E36C1-F07D-EC09-4776-94960CEEBDF4}"/>
              </a:ext>
            </a:extLst>
          </p:cNvPr>
          <p:cNvSpPr txBox="1"/>
          <p:nvPr/>
        </p:nvSpPr>
        <p:spPr>
          <a:xfrm>
            <a:off x="990600" y="1784583"/>
            <a:ext cx="10071100" cy="523220"/>
          </a:xfrm>
          <a:prstGeom prst="rect">
            <a:avLst/>
          </a:prstGeom>
          <a:noFill/>
        </p:spPr>
        <p:txBody>
          <a:bodyPr wrap="square" rtlCol="0">
            <a:spAutoFit/>
          </a:bodyPr>
          <a:lstStyle/>
          <a:p>
            <a:pPr marL="457200" indent="-457200">
              <a:buFont typeface="Courier New" panose="02070309020205020404" pitchFamily="49" charset="0"/>
              <a:buChar char="o"/>
            </a:pPr>
            <a:r>
              <a:rPr lang="es-ES" sz="2800" b="1" dirty="0"/>
              <a:t>Red convolucional creada por nuestra parte</a:t>
            </a:r>
          </a:p>
        </p:txBody>
      </p:sp>
      <p:graphicFrame>
        <p:nvGraphicFramePr>
          <p:cNvPr id="5" name="Tabla 4">
            <a:extLst>
              <a:ext uri="{FF2B5EF4-FFF2-40B4-BE49-F238E27FC236}">
                <a16:creationId xmlns:a16="http://schemas.microsoft.com/office/drawing/2014/main" id="{731F6BA1-A736-F1F0-32AC-2ABB0898B1DA}"/>
              </a:ext>
            </a:extLst>
          </p:cNvPr>
          <p:cNvGraphicFramePr>
            <a:graphicFrameLocks noGrp="1"/>
          </p:cNvGraphicFramePr>
          <p:nvPr>
            <p:extLst>
              <p:ext uri="{D42A27DB-BD31-4B8C-83A1-F6EECF244321}">
                <p14:modId xmlns:p14="http://schemas.microsoft.com/office/powerpoint/2010/main" val="2783882243"/>
              </p:ext>
            </p:extLst>
          </p:nvPr>
        </p:nvGraphicFramePr>
        <p:xfrm>
          <a:off x="2025650" y="3291262"/>
          <a:ext cx="8140700" cy="1656094"/>
        </p:xfrm>
        <a:graphic>
          <a:graphicData uri="http://schemas.openxmlformats.org/drawingml/2006/table">
            <a:tbl>
              <a:tblPr firstRow="1" bandRow="1">
                <a:tableStyleId>{5A111915-BE36-4E01-A7E5-04B1672EAD32}</a:tableStyleId>
              </a:tblPr>
              <a:tblGrid>
                <a:gridCol w="1802664">
                  <a:extLst>
                    <a:ext uri="{9D8B030D-6E8A-4147-A177-3AD203B41FA5}">
                      <a16:colId xmlns:a16="http://schemas.microsoft.com/office/drawing/2014/main" val="1402727958"/>
                    </a:ext>
                  </a:extLst>
                </a:gridCol>
                <a:gridCol w="1584509">
                  <a:extLst>
                    <a:ext uri="{9D8B030D-6E8A-4147-A177-3AD203B41FA5}">
                      <a16:colId xmlns:a16="http://schemas.microsoft.com/office/drawing/2014/main" val="1258704762"/>
                    </a:ext>
                  </a:extLst>
                </a:gridCol>
                <a:gridCol w="1584509">
                  <a:extLst>
                    <a:ext uri="{9D8B030D-6E8A-4147-A177-3AD203B41FA5}">
                      <a16:colId xmlns:a16="http://schemas.microsoft.com/office/drawing/2014/main" val="342446540"/>
                    </a:ext>
                  </a:extLst>
                </a:gridCol>
                <a:gridCol w="1584509">
                  <a:extLst>
                    <a:ext uri="{9D8B030D-6E8A-4147-A177-3AD203B41FA5}">
                      <a16:colId xmlns:a16="http://schemas.microsoft.com/office/drawing/2014/main" val="1548118998"/>
                    </a:ext>
                  </a:extLst>
                </a:gridCol>
                <a:gridCol w="1584509">
                  <a:extLst>
                    <a:ext uri="{9D8B030D-6E8A-4147-A177-3AD203B41FA5}">
                      <a16:colId xmlns:a16="http://schemas.microsoft.com/office/drawing/2014/main" val="1122875043"/>
                    </a:ext>
                  </a:extLst>
                </a:gridCol>
              </a:tblGrid>
              <a:tr h="548528">
                <a:tc>
                  <a:txBody>
                    <a:bodyPr/>
                    <a:lstStyle/>
                    <a:p>
                      <a:pPr algn="ctr"/>
                      <a:r>
                        <a:rPr lang="es-ES" sz="1800" dirty="0"/>
                        <a:t>Prueba </a:t>
                      </a:r>
                      <a:r>
                        <a:rPr lang="es-ES" sz="1800" dirty="0" err="1"/>
                        <a:t>nº</a:t>
                      </a:r>
                      <a:endParaRPr lang="es-ES" sz="1800"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Número de clases N</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Número de imágenes</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err="1"/>
                        <a:t>Accuracy</a:t>
                      </a:r>
                      <a:endParaRPr lang="es-ES" sz="1800" dirty="0"/>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Tiempo de duración</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1040159430"/>
                  </a:ext>
                </a:extLst>
              </a:tr>
              <a:tr h="495883">
                <a:tc>
                  <a:txBody>
                    <a:bodyPr/>
                    <a:lstStyle/>
                    <a:p>
                      <a:pPr algn="ctr"/>
                      <a:r>
                        <a:rPr lang="es-ES" sz="1800" b="1" dirty="0"/>
                        <a:t>1</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20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600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0,2054</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+1h</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126662175"/>
                  </a:ext>
                </a:extLst>
              </a:tr>
              <a:tr h="520131">
                <a:tc>
                  <a:txBody>
                    <a:bodyPr/>
                    <a:lstStyle/>
                    <a:p>
                      <a:pPr algn="ctr"/>
                      <a:r>
                        <a:rPr lang="es-ES" sz="1800" b="1" dirty="0"/>
                        <a:t>2</a:t>
                      </a:r>
                    </a:p>
                  </a:txBody>
                  <a:tcPr anchor="ctr">
                    <a:lnR w="12700" cap="flat" cmpd="sng" algn="ctr">
                      <a:solidFill>
                        <a:schemeClr val="accent1">
                          <a:lumMod val="40000"/>
                          <a:lumOff val="60000"/>
                        </a:schemeClr>
                      </a:solidFill>
                      <a:prstDash val="solid"/>
                      <a:round/>
                      <a:headEnd type="none" w="med" len="med"/>
                      <a:tailEnd type="none" w="med" len="med"/>
                    </a:lnR>
                    <a:solidFill>
                      <a:schemeClr val="accent4">
                        <a:lumMod val="60000"/>
                        <a:lumOff val="40000"/>
                      </a:schemeClr>
                    </a:solidFill>
                  </a:tcPr>
                </a:tc>
                <a:tc>
                  <a:txBody>
                    <a:bodyPr/>
                    <a:lstStyle/>
                    <a:p>
                      <a:pPr algn="ctr"/>
                      <a:r>
                        <a:rPr lang="es-ES" sz="1800" dirty="0"/>
                        <a:t>10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solidFill>
                      <a:schemeClr val="accent4">
                        <a:lumMod val="60000"/>
                        <a:lumOff val="40000"/>
                      </a:schemeClr>
                    </a:solidFill>
                  </a:tcPr>
                </a:tc>
                <a:tc>
                  <a:txBody>
                    <a:bodyPr/>
                    <a:lstStyle/>
                    <a:p>
                      <a:pPr algn="ctr"/>
                      <a:r>
                        <a:rPr lang="es-ES" sz="1800" dirty="0"/>
                        <a:t>700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solidFill>
                      <a:schemeClr val="accent4">
                        <a:lumMod val="60000"/>
                        <a:lumOff val="40000"/>
                      </a:schemeClr>
                    </a:solidFill>
                  </a:tcPr>
                </a:tc>
                <a:tc>
                  <a:txBody>
                    <a:bodyPr/>
                    <a:lstStyle/>
                    <a:p>
                      <a:pPr algn="ctr"/>
                      <a:r>
                        <a:rPr lang="es-ES" sz="1800" dirty="0"/>
                        <a:t>0,5096</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solidFill>
                      <a:schemeClr val="accent4">
                        <a:lumMod val="60000"/>
                        <a:lumOff val="40000"/>
                      </a:schemeClr>
                    </a:solidFill>
                  </a:tcPr>
                </a:tc>
                <a:tc>
                  <a:txBody>
                    <a:bodyPr/>
                    <a:lstStyle/>
                    <a:p>
                      <a:pPr algn="ctr"/>
                      <a:r>
                        <a:rPr lang="es-ES" sz="1800" dirty="0"/>
                        <a:t>1h</a:t>
                      </a:r>
                    </a:p>
                  </a:txBody>
                  <a:tcPr anchor="ctr">
                    <a:lnL w="12700" cap="flat" cmpd="sng" algn="ctr">
                      <a:solidFill>
                        <a:schemeClr val="accent1">
                          <a:lumMod val="40000"/>
                          <a:lumOff val="60000"/>
                        </a:schemeClr>
                      </a:solidFill>
                      <a:prstDash val="solid"/>
                      <a:round/>
                      <a:headEnd type="none" w="med" len="med"/>
                      <a:tailEnd type="none" w="med" len="med"/>
                    </a:lnL>
                    <a:solidFill>
                      <a:schemeClr val="accent4">
                        <a:lumMod val="60000"/>
                        <a:lumOff val="40000"/>
                      </a:schemeClr>
                    </a:solidFill>
                  </a:tcPr>
                </a:tc>
                <a:extLst>
                  <a:ext uri="{0D108BD9-81ED-4DB2-BD59-A6C34878D82A}">
                    <a16:rowId xmlns:a16="http://schemas.microsoft.com/office/drawing/2014/main" val="795520793"/>
                  </a:ext>
                </a:extLst>
              </a:tr>
            </a:tbl>
          </a:graphicData>
        </a:graphic>
      </p:graphicFrame>
      <p:pic>
        <p:nvPicPr>
          <p:cNvPr id="4" name="Picture 2" descr="Comer - Iconos gratis de comida">
            <a:extLst>
              <a:ext uri="{FF2B5EF4-FFF2-40B4-BE49-F238E27FC236}">
                <a16:creationId xmlns:a16="http://schemas.microsoft.com/office/drawing/2014/main" id="{509987F8-F3C9-F27D-51EB-9D3D45806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2828" y="366015"/>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F500DDD-E103-87DD-470D-627B5A96F47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600" b="92400" l="8000" r="91200">
                        <a14:foregroundMark x1="36200" y1="9400" x2="48800" y2="6000"/>
                        <a14:foregroundMark x1="48800" y1="6000" x2="60400" y2="8600"/>
                        <a14:foregroundMark x1="60400" y1="8600" x2="64600" y2="11600"/>
                        <a14:foregroundMark x1="89800" y1="40600" x2="91773" y2="48370"/>
                        <a14:foregroundMark x1="69683" y1="90564" x2="65273" y2="92312"/>
                        <a14:foregroundMark x1="56205" y1="94552" x2="34200" y2="92600"/>
                        <a14:foregroundMark x1="32832" y1="91845" x2="28400" y2="89400"/>
                        <a14:foregroundMark x1="34200" y1="92600" x2="33660" y2="92302"/>
                        <a14:foregroundMark x1="10800" y1="66600" x2="8461" y2="60232"/>
                        <a14:foregroundMark x1="9800" y1="48200" x2="8600" y2="55800"/>
                        <a14:backgroundMark x1="7768" y1="55670" x2="7600" y2="60200"/>
                        <a14:backgroundMark x1="8400" y1="38600" x2="8055" y2="47927"/>
                        <a14:backgroundMark x1="94000" y1="48600" x2="92200" y2="66000"/>
                        <a14:backgroundMark x1="67800" y1="95000" x2="59000" y2="96400"/>
                        <a14:backgroundMark x1="71600" y1="91000" x2="70800" y2="91600"/>
                        <a14:backgroundMark x1="57800" y1="95800" x2="57000" y2="95800"/>
                        <a14:backgroundMark x1="58800" y1="96600" x2="57200" y2="95600"/>
                        <a14:backgroundMark x1="34200" y1="93400" x2="33400" y2="93000"/>
                      </a14:backgroundRemoval>
                    </a14:imgEffect>
                  </a14:imgLayer>
                </a14:imgProps>
              </a:ext>
            </a:extLst>
          </a:blip>
          <a:stretch>
            <a:fillRect/>
          </a:stretch>
        </p:blipFill>
        <p:spPr>
          <a:xfrm>
            <a:off x="8160423" y="1539612"/>
            <a:ext cx="907377" cy="907377"/>
          </a:xfrm>
          <a:prstGeom prst="rect">
            <a:avLst/>
          </a:prstGeom>
        </p:spPr>
      </p:pic>
      <p:sp>
        <p:nvSpPr>
          <p:cNvPr id="7" name="CuadroTexto 6">
            <a:extLst>
              <a:ext uri="{FF2B5EF4-FFF2-40B4-BE49-F238E27FC236}">
                <a16:creationId xmlns:a16="http://schemas.microsoft.com/office/drawing/2014/main" id="{F20C1417-63CB-FB02-C1D0-B27E8CBF3877}"/>
              </a:ext>
            </a:extLst>
          </p:cNvPr>
          <p:cNvSpPr txBox="1"/>
          <p:nvPr/>
        </p:nvSpPr>
        <p:spPr>
          <a:xfrm>
            <a:off x="1917700" y="2584089"/>
            <a:ext cx="7755128"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a:t>Limitando </a:t>
            </a:r>
            <a:r>
              <a:rPr lang="es-ES" sz="2200" b="1" dirty="0"/>
              <a:t>número de platos y número de imágenes </a:t>
            </a:r>
            <a:r>
              <a:rPr lang="es-ES" sz="2200" dirty="0"/>
              <a:t>por plato</a:t>
            </a:r>
          </a:p>
        </p:txBody>
      </p:sp>
      <p:sp>
        <p:nvSpPr>
          <p:cNvPr id="8" name="CuadroTexto 7">
            <a:extLst>
              <a:ext uri="{FF2B5EF4-FFF2-40B4-BE49-F238E27FC236}">
                <a16:creationId xmlns:a16="http://schemas.microsoft.com/office/drawing/2014/main" id="{F4F8ACBB-F850-625C-74BD-E90D3111D4CC}"/>
              </a:ext>
            </a:extLst>
          </p:cNvPr>
          <p:cNvSpPr txBox="1"/>
          <p:nvPr/>
        </p:nvSpPr>
        <p:spPr>
          <a:xfrm>
            <a:off x="11271922" y="6322184"/>
            <a:ext cx="825502" cy="369332"/>
          </a:xfrm>
          <a:prstGeom prst="rect">
            <a:avLst/>
          </a:prstGeom>
          <a:noFill/>
        </p:spPr>
        <p:txBody>
          <a:bodyPr wrap="square" rtlCol="0">
            <a:spAutoFit/>
          </a:bodyPr>
          <a:lstStyle/>
          <a:p>
            <a:r>
              <a:rPr lang="es-ES" dirty="0"/>
              <a:t>22/28</a:t>
            </a:r>
          </a:p>
        </p:txBody>
      </p:sp>
    </p:spTree>
    <p:extLst>
      <p:ext uri="{BB962C8B-B14F-4D97-AF65-F5344CB8AC3E}">
        <p14:creationId xmlns:p14="http://schemas.microsoft.com/office/powerpoint/2010/main" val="3416512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1</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Clasificación multiclase</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40344"/>
            <a:ext cx="3345832" cy="617306"/>
          </a:xfrm>
          <a:prstGeom prst="rect">
            <a:avLst/>
          </a:prstGeom>
        </p:spPr>
      </p:pic>
      <p:graphicFrame>
        <p:nvGraphicFramePr>
          <p:cNvPr id="9" name="Tabla 8">
            <a:extLst>
              <a:ext uri="{FF2B5EF4-FFF2-40B4-BE49-F238E27FC236}">
                <a16:creationId xmlns:a16="http://schemas.microsoft.com/office/drawing/2014/main" id="{FC5BE568-B2FC-0E35-9382-A91A8565E06A}"/>
              </a:ext>
            </a:extLst>
          </p:cNvPr>
          <p:cNvGraphicFramePr>
            <a:graphicFrameLocks noGrp="1"/>
          </p:cNvGraphicFramePr>
          <p:nvPr>
            <p:extLst>
              <p:ext uri="{D42A27DB-BD31-4B8C-83A1-F6EECF244321}">
                <p14:modId xmlns:p14="http://schemas.microsoft.com/office/powerpoint/2010/main" val="1490193549"/>
              </p:ext>
            </p:extLst>
          </p:nvPr>
        </p:nvGraphicFramePr>
        <p:xfrm>
          <a:off x="7212206" y="2789043"/>
          <a:ext cx="3746500" cy="2863080"/>
        </p:xfrm>
        <a:graphic>
          <a:graphicData uri="http://schemas.openxmlformats.org/drawingml/2006/table">
            <a:tbl>
              <a:tblPr firstRow="1" bandRow="1">
                <a:tableStyleId>{5A111915-BE36-4E01-A7E5-04B1672EAD32}</a:tableStyleId>
              </a:tblPr>
              <a:tblGrid>
                <a:gridCol w="1993900">
                  <a:extLst>
                    <a:ext uri="{9D8B030D-6E8A-4147-A177-3AD203B41FA5}">
                      <a16:colId xmlns:a16="http://schemas.microsoft.com/office/drawing/2014/main" val="3759793576"/>
                    </a:ext>
                  </a:extLst>
                </a:gridCol>
                <a:gridCol w="1752600">
                  <a:extLst>
                    <a:ext uri="{9D8B030D-6E8A-4147-A177-3AD203B41FA5}">
                      <a16:colId xmlns:a16="http://schemas.microsoft.com/office/drawing/2014/main" val="2901804563"/>
                    </a:ext>
                  </a:extLst>
                </a:gridCol>
              </a:tblGrid>
              <a:tr h="491098">
                <a:tc>
                  <a:txBody>
                    <a:bodyPr/>
                    <a:lstStyle/>
                    <a:p>
                      <a:pPr algn="ctr"/>
                      <a:r>
                        <a:rPr lang="es-ES" sz="2400" dirty="0"/>
                        <a:t>Métrica</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2400" dirty="0"/>
                        <a:t>Valor</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437405407"/>
                  </a:ext>
                </a:extLst>
              </a:tr>
              <a:tr h="743977">
                <a:tc>
                  <a:txBody>
                    <a:bodyPr/>
                    <a:lstStyle/>
                    <a:p>
                      <a:pPr algn="ctr"/>
                      <a:r>
                        <a:rPr lang="es-ES" sz="1800" b="1" dirty="0" err="1"/>
                        <a:t>Accuracy</a:t>
                      </a:r>
                      <a:endParaRPr lang="es-ES" sz="1800" b="1"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0,5096</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3997509883"/>
                  </a:ext>
                </a:extLst>
              </a:tr>
              <a:tr h="780357">
                <a:tc>
                  <a:txBody>
                    <a:bodyPr/>
                    <a:lstStyle/>
                    <a:p>
                      <a:pPr algn="ctr"/>
                      <a:r>
                        <a:rPr lang="es-ES" sz="1800" b="1" dirty="0" err="1"/>
                        <a:t>Recall</a:t>
                      </a:r>
                      <a:endParaRPr lang="es-ES" sz="1800" b="1"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0,4107</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729081924"/>
                  </a:ext>
                </a:extLst>
              </a:tr>
              <a:tr h="847648">
                <a:tc>
                  <a:txBody>
                    <a:bodyPr/>
                    <a:lstStyle/>
                    <a:p>
                      <a:pPr algn="ctr"/>
                      <a:r>
                        <a:rPr lang="es-ES" sz="1800" b="1" dirty="0"/>
                        <a:t>F1-score</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0,3935</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945301868"/>
                  </a:ext>
                </a:extLst>
              </a:tr>
            </a:tbl>
          </a:graphicData>
        </a:graphic>
      </p:graphicFrame>
      <p:pic>
        <p:nvPicPr>
          <p:cNvPr id="4" name="Imagen 3">
            <a:extLst>
              <a:ext uri="{FF2B5EF4-FFF2-40B4-BE49-F238E27FC236}">
                <a16:creationId xmlns:a16="http://schemas.microsoft.com/office/drawing/2014/main" id="{3415CAA3-2EED-CBD1-AE34-4FFB455E1A33}"/>
              </a:ext>
            </a:extLst>
          </p:cNvPr>
          <p:cNvPicPr>
            <a:picLocks noChangeAspect="1"/>
          </p:cNvPicPr>
          <p:nvPr/>
        </p:nvPicPr>
        <p:blipFill>
          <a:blip r:embed="rId3"/>
          <a:stretch>
            <a:fillRect/>
          </a:stretch>
        </p:blipFill>
        <p:spPr>
          <a:xfrm>
            <a:off x="1760446" y="2598015"/>
            <a:ext cx="4681914" cy="3245136"/>
          </a:xfrm>
          <a:prstGeom prst="rect">
            <a:avLst/>
          </a:prstGeom>
        </p:spPr>
      </p:pic>
      <p:sp>
        <p:nvSpPr>
          <p:cNvPr id="5" name="CuadroTexto 4">
            <a:extLst>
              <a:ext uri="{FF2B5EF4-FFF2-40B4-BE49-F238E27FC236}">
                <a16:creationId xmlns:a16="http://schemas.microsoft.com/office/drawing/2014/main" id="{9C77C4E9-4BB7-4300-8172-57743BECD9FF}"/>
              </a:ext>
            </a:extLst>
          </p:cNvPr>
          <p:cNvSpPr txBox="1"/>
          <p:nvPr/>
        </p:nvSpPr>
        <p:spPr>
          <a:xfrm>
            <a:off x="990600" y="1479545"/>
            <a:ext cx="10071100" cy="523220"/>
          </a:xfrm>
          <a:prstGeom prst="rect">
            <a:avLst/>
          </a:prstGeom>
          <a:noFill/>
        </p:spPr>
        <p:txBody>
          <a:bodyPr wrap="square" rtlCol="0">
            <a:spAutoFit/>
          </a:bodyPr>
          <a:lstStyle/>
          <a:p>
            <a:pPr marL="457200" indent="-457200">
              <a:buFont typeface="Courier New" panose="02070309020205020404" pitchFamily="49" charset="0"/>
              <a:buChar char="o"/>
            </a:pPr>
            <a:r>
              <a:rPr lang="es-ES" sz="2800" b="1" dirty="0"/>
              <a:t>Red convolucional creada por nuestra parte</a:t>
            </a:r>
          </a:p>
        </p:txBody>
      </p:sp>
      <p:pic>
        <p:nvPicPr>
          <p:cNvPr id="6" name="Picture 2" descr="Comer - Iconos gratis de comida">
            <a:extLst>
              <a:ext uri="{FF2B5EF4-FFF2-40B4-BE49-F238E27FC236}">
                <a16:creationId xmlns:a16="http://schemas.microsoft.com/office/drawing/2014/main" id="{5831A5C9-1718-A4EC-7FB1-A30CA4A45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2828" y="366015"/>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2F4F5ABA-DBD5-B4FC-A127-271730DF7D2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600" b="92400" l="8000" r="91200">
                        <a14:foregroundMark x1="36200" y1="9400" x2="48800" y2="6000"/>
                        <a14:foregroundMark x1="48800" y1="6000" x2="60400" y2="8600"/>
                        <a14:foregroundMark x1="60400" y1="8600" x2="64600" y2="11600"/>
                        <a14:foregroundMark x1="89800" y1="40600" x2="91773" y2="48370"/>
                        <a14:foregroundMark x1="69683" y1="90564" x2="65273" y2="92312"/>
                        <a14:foregroundMark x1="56205" y1="94552" x2="34200" y2="92600"/>
                        <a14:foregroundMark x1="32832" y1="91845" x2="28400" y2="89400"/>
                        <a14:foregroundMark x1="34200" y1="92600" x2="33660" y2="92302"/>
                        <a14:foregroundMark x1="10800" y1="66600" x2="8461" y2="60232"/>
                        <a14:foregroundMark x1="9800" y1="48200" x2="8600" y2="55800"/>
                        <a14:backgroundMark x1="7768" y1="55670" x2="7600" y2="60200"/>
                        <a14:backgroundMark x1="8400" y1="38600" x2="8055" y2="47927"/>
                        <a14:backgroundMark x1="94000" y1="48600" x2="92200" y2="66000"/>
                        <a14:backgroundMark x1="67800" y1="95000" x2="59000" y2="96400"/>
                        <a14:backgroundMark x1="71600" y1="91000" x2="70800" y2="91600"/>
                        <a14:backgroundMark x1="57800" y1="95800" x2="57000" y2="95800"/>
                        <a14:backgroundMark x1="58800" y1="96600" x2="57200" y2="95600"/>
                        <a14:backgroundMark x1="34200" y1="93400" x2="33400" y2="93000"/>
                      </a14:backgroundRemoval>
                    </a14:imgEffect>
                  </a14:imgLayer>
                </a14:imgProps>
              </a:ext>
            </a:extLst>
          </a:blip>
          <a:stretch>
            <a:fillRect/>
          </a:stretch>
        </p:blipFill>
        <p:spPr>
          <a:xfrm>
            <a:off x="8058823" y="1292569"/>
            <a:ext cx="818477" cy="818477"/>
          </a:xfrm>
          <a:prstGeom prst="rect">
            <a:avLst/>
          </a:prstGeom>
        </p:spPr>
      </p:pic>
      <p:sp>
        <p:nvSpPr>
          <p:cNvPr id="10" name="CuadroTexto 9">
            <a:extLst>
              <a:ext uri="{FF2B5EF4-FFF2-40B4-BE49-F238E27FC236}">
                <a16:creationId xmlns:a16="http://schemas.microsoft.com/office/drawing/2014/main" id="{3657B1A4-B2F5-A5EC-8811-ACB3C6B0AA87}"/>
              </a:ext>
            </a:extLst>
          </p:cNvPr>
          <p:cNvSpPr txBox="1"/>
          <p:nvPr/>
        </p:nvSpPr>
        <p:spPr>
          <a:xfrm>
            <a:off x="1917700" y="2149146"/>
            <a:ext cx="7755128"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a:t>Limitando </a:t>
            </a:r>
            <a:r>
              <a:rPr lang="es-ES" sz="2200" b="1" dirty="0"/>
              <a:t>número de platos y número de imágenes </a:t>
            </a:r>
            <a:r>
              <a:rPr lang="es-ES" sz="2200" dirty="0"/>
              <a:t>por plato</a:t>
            </a:r>
          </a:p>
        </p:txBody>
      </p:sp>
      <p:sp>
        <p:nvSpPr>
          <p:cNvPr id="11" name="CuadroTexto 10">
            <a:extLst>
              <a:ext uri="{FF2B5EF4-FFF2-40B4-BE49-F238E27FC236}">
                <a16:creationId xmlns:a16="http://schemas.microsoft.com/office/drawing/2014/main" id="{B8CE2E21-CD94-D0A2-0809-D403B06E4958}"/>
              </a:ext>
            </a:extLst>
          </p:cNvPr>
          <p:cNvSpPr txBox="1"/>
          <p:nvPr/>
        </p:nvSpPr>
        <p:spPr>
          <a:xfrm>
            <a:off x="11271922" y="6322184"/>
            <a:ext cx="825502" cy="369332"/>
          </a:xfrm>
          <a:prstGeom prst="rect">
            <a:avLst/>
          </a:prstGeom>
          <a:noFill/>
        </p:spPr>
        <p:txBody>
          <a:bodyPr wrap="square" rtlCol="0">
            <a:spAutoFit/>
          </a:bodyPr>
          <a:lstStyle/>
          <a:p>
            <a:r>
              <a:rPr lang="es-ES" dirty="0"/>
              <a:t>23/28</a:t>
            </a:r>
          </a:p>
        </p:txBody>
      </p:sp>
    </p:spTree>
    <p:extLst>
      <p:ext uri="{BB962C8B-B14F-4D97-AF65-F5344CB8AC3E}">
        <p14:creationId xmlns:p14="http://schemas.microsoft.com/office/powerpoint/2010/main" val="3352665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1</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Clasificación multiclase</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6033930"/>
            <a:ext cx="3320432" cy="612620"/>
          </a:xfrm>
          <a:prstGeom prst="rect">
            <a:avLst/>
          </a:prstGeom>
        </p:spPr>
      </p:pic>
      <p:sp>
        <p:nvSpPr>
          <p:cNvPr id="2" name="CuadroTexto 1">
            <a:extLst>
              <a:ext uri="{FF2B5EF4-FFF2-40B4-BE49-F238E27FC236}">
                <a16:creationId xmlns:a16="http://schemas.microsoft.com/office/drawing/2014/main" id="{CD0E36C1-F07D-EC09-4776-94960CEEBDF4}"/>
              </a:ext>
            </a:extLst>
          </p:cNvPr>
          <p:cNvSpPr txBox="1"/>
          <p:nvPr/>
        </p:nvSpPr>
        <p:spPr>
          <a:xfrm>
            <a:off x="990600" y="1521507"/>
            <a:ext cx="7150100" cy="523220"/>
          </a:xfrm>
          <a:prstGeom prst="rect">
            <a:avLst/>
          </a:prstGeom>
          <a:noFill/>
        </p:spPr>
        <p:txBody>
          <a:bodyPr wrap="square" rtlCol="0">
            <a:spAutoFit/>
          </a:bodyPr>
          <a:lstStyle/>
          <a:p>
            <a:pPr marL="342900" indent="-342900">
              <a:buFont typeface="Courier New" panose="02070309020205020404" pitchFamily="49" charset="0"/>
              <a:buChar char="o"/>
            </a:pPr>
            <a:r>
              <a:rPr lang="es-ES" sz="2800" b="1" dirty="0"/>
              <a:t>Conclusión</a:t>
            </a:r>
          </a:p>
        </p:txBody>
      </p:sp>
      <p:graphicFrame>
        <p:nvGraphicFramePr>
          <p:cNvPr id="5" name="Tabla 4">
            <a:extLst>
              <a:ext uri="{FF2B5EF4-FFF2-40B4-BE49-F238E27FC236}">
                <a16:creationId xmlns:a16="http://schemas.microsoft.com/office/drawing/2014/main" id="{731F6BA1-A736-F1F0-32AC-2ABB0898B1DA}"/>
              </a:ext>
            </a:extLst>
          </p:cNvPr>
          <p:cNvGraphicFramePr>
            <a:graphicFrameLocks noGrp="1"/>
          </p:cNvGraphicFramePr>
          <p:nvPr>
            <p:extLst>
              <p:ext uri="{D42A27DB-BD31-4B8C-83A1-F6EECF244321}">
                <p14:modId xmlns:p14="http://schemas.microsoft.com/office/powerpoint/2010/main" val="4061192748"/>
              </p:ext>
            </p:extLst>
          </p:nvPr>
        </p:nvGraphicFramePr>
        <p:xfrm>
          <a:off x="990601" y="2127991"/>
          <a:ext cx="10506455" cy="3739410"/>
        </p:xfrm>
        <a:graphic>
          <a:graphicData uri="http://schemas.openxmlformats.org/drawingml/2006/table">
            <a:tbl>
              <a:tblPr firstRow="1" bandRow="1">
                <a:tableStyleId>{5A111915-BE36-4E01-A7E5-04B1672EAD32}</a:tableStyleId>
              </a:tblPr>
              <a:tblGrid>
                <a:gridCol w="864327">
                  <a:extLst>
                    <a:ext uri="{9D8B030D-6E8A-4147-A177-3AD203B41FA5}">
                      <a16:colId xmlns:a16="http://schemas.microsoft.com/office/drawing/2014/main" val="1402727958"/>
                    </a:ext>
                  </a:extLst>
                </a:gridCol>
                <a:gridCol w="2284809">
                  <a:extLst>
                    <a:ext uri="{9D8B030D-6E8A-4147-A177-3AD203B41FA5}">
                      <a16:colId xmlns:a16="http://schemas.microsoft.com/office/drawing/2014/main" val="1258704762"/>
                    </a:ext>
                  </a:extLst>
                </a:gridCol>
                <a:gridCol w="1592236">
                  <a:extLst>
                    <a:ext uri="{9D8B030D-6E8A-4147-A177-3AD203B41FA5}">
                      <a16:colId xmlns:a16="http://schemas.microsoft.com/office/drawing/2014/main" val="190055397"/>
                    </a:ext>
                  </a:extLst>
                </a:gridCol>
                <a:gridCol w="1360451">
                  <a:extLst>
                    <a:ext uri="{9D8B030D-6E8A-4147-A177-3AD203B41FA5}">
                      <a16:colId xmlns:a16="http://schemas.microsoft.com/office/drawing/2014/main" val="2578266029"/>
                    </a:ext>
                  </a:extLst>
                </a:gridCol>
                <a:gridCol w="1427800">
                  <a:extLst>
                    <a:ext uri="{9D8B030D-6E8A-4147-A177-3AD203B41FA5}">
                      <a16:colId xmlns:a16="http://schemas.microsoft.com/office/drawing/2014/main" val="2433253417"/>
                    </a:ext>
                  </a:extLst>
                </a:gridCol>
                <a:gridCol w="1229867">
                  <a:extLst>
                    <a:ext uri="{9D8B030D-6E8A-4147-A177-3AD203B41FA5}">
                      <a16:colId xmlns:a16="http://schemas.microsoft.com/office/drawing/2014/main" val="342446540"/>
                    </a:ext>
                  </a:extLst>
                </a:gridCol>
                <a:gridCol w="884400">
                  <a:extLst>
                    <a:ext uri="{9D8B030D-6E8A-4147-A177-3AD203B41FA5}">
                      <a16:colId xmlns:a16="http://schemas.microsoft.com/office/drawing/2014/main" val="1548118998"/>
                    </a:ext>
                  </a:extLst>
                </a:gridCol>
                <a:gridCol w="862565">
                  <a:extLst>
                    <a:ext uri="{9D8B030D-6E8A-4147-A177-3AD203B41FA5}">
                      <a16:colId xmlns:a16="http://schemas.microsoft.com/office/drawing/2014/main" val="1122875043"/>
                    </a:ext>
                  </a:extLst>
                </a:gridCol>
              </a:tblGrid>
              <a:tr h="663974">
                <a:tc>
                  <a:txBody>
                    <a:bodyPr/>
                    <a:lstStyle/>
                    <a:p>
                      <a:pPr algn="ctr"/>
                      <a:r>
                        <a:rPr lang="es-ES" sz="1800" dirty="0"/>
                        <a:t>Prueba </a:t>
                      </a:r>
                      <a:r>
                        <a:rPr lang="es-ES" sz="1800" dirty="0" err="1"/>
                        <a:t>nº</a:t>
                      </a:r>
                      <a:endParaRPr lang="es-ES" sz="1800"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Descripción</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Tipo</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Número de platos</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Número de imágenes</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err="1"/>
                        <a:t>Accuracy</a:t>
                      </a:r>
                      <a:endParaRPr lang="es-ES" sz="1800" dirty="0"/>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err="1"/>
                        <a:t>Recall</a:t>
                      </a:r>
                      <a:endParaRPr lang="es-ES" sz="1800" dirty="0"/>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F1-score</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1040159430"/>
                  </a:ext>
                </a:extLst>
              </a:tr>
              <a:tr h="514394">
                <a:tc>
                  <a:txBody>
                    <a:bodyPr/>
                    <a:lstStyle/>
                    <a:p>
                      <a:pPr algn="ctr"/>
                      <a:r>
                        <a:rPr lang="es-ES" sz="1800" b="1" dirty="0"/>
                        <a:t>1</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dirty="0"/>
                        <a:t>Reducción de clases</a:t>
                      </a:r>
                      <a:endParaRPr lang="es-ES" sz="1800" dirty="0"/>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Pre entrenada</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20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1.000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0,8388</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0,7895</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0,7872</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126662175"/>
                  </a:ext>
                </a:extLst>
              </a:tr>
              <a:tr h="663974">
                <a:tc>
                  <a:txBody>
                    <a:bodyPr/>
                    <a:lstStyle/>
                    <a:p>
                      <a:pPr algn="ctr"/>
                      <a:r>
                        <a:rPr lang="es-ES" sz="1800" b="1" dirty="0"/>
                        <a:t>2</a:t>
                      </a:r>
                    </a:p>
                  </a:txBody>
                  <a:tcPr anchor="ctr">
                    <a:lnR w="12700" cap="flat" cmpd="sng" algn="ctr">
                      <a:solidFill>
                        <a:schemeClr val="accent1">
                          <a:lumMod val="40000"/>
                          <a:lumOff val="60000"/>
                        </a:schemeClr>
                      </a:solidFill>
                      <a:prstDash val="solid"/>
                      <a:round/>
                      <a:headEnd type="none" w="med" len="med"/>
                      <a:tailEnd type="none" w="med" len="med"/>
                    </a:lnR>
                    <a:solidFill>
                      <a:schemeClr val="accent4">
                        <a:lumMod val="60000"/>
                        <a:lumOff val="40000"/>
                      </a:schemeClr>
                    </a:solidFill>
                  </a:tcPr>
                </a:tc>
                <a:tc>
                  <a:txBody>
                    <a:bodyPr/>
                    <a:lstStyle/>
                    <a:p>
                      <a:pPr algn="ctr"/>
                      <a:r>
                        <a:rPr lang="es-ES" dirty="0"/>
                        <a:t>Reducción de clases y de imágenes por clase</a:t>
                      </a:r>
                      <a:endParaRPr lang="es-ES" sz="1800" dirty="0"/>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Pre entrenada</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30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solidFill>
                      <a:schemeClr val="accent4">
                        <a:lumMod val="60000"/>
                        <a:lumOff val="40000"/>
                      </a:schemeClr>
                    </a:solidFill>
                  </a:tcPr>
                </a:tc>
                <a:tc>
                  <a:txBody>
                    <a:bodyPr/>
                    <a:lstStyle/>
                    <a:p>
                      <a:pPr algn="ctr"/>
                      <a:r>
                        <a:rPr lang="es-ES" sz="1800" dirty="0"/>
                        <a:t>700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0,7514</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0,7514</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0,7517</a:t>
                      </a:r>
                    </a:p>
                  </a:txBody>
                  <a:tcPr anchor="ctr">
                    <a:lnL w="12700" cap="flat" cmpd="sng" algn="ctr">
                      <a:solidFill>
                        <a:schemeClr val="accent1">
                          <a:lumMod val="40000"/>
                          <a:lumOff val="60000"/>
                        </a:schemeClr>
                      </a:solidFill>
                      <a:prstDash val="solid"/>
                      <a:round/>
                      <a:headEnd type="none" w="med" len="med"/>
                      <a:tailEnd type="none" w="med" len="med"/>
                    </a:lnL>
                    <a:noFill/>
                  </a:tcPr>
                </a:tc>
                <a:extLst>
                  <a:ext uri="{0D108BD9-81ED-4DB2-BD59-A6C34878D82A}">
                    <a16:rowId xmlns:a16="http://schemas.microsoft.com/office/drawing/2014/main" val="795520793"/>
                  </a:ext>
                </a:extLst>
              </a:tr>
              <a:tr h="663974">
                <a:tc>
                  <a:txBody>
                    <a:bodyPr/>
                    <a:lstStyle/>
                    <a:p>
                      <a:pPr algn="ctr"/>
                      <a:r>
                        <a:rPr lang="es-ES" sz="1800" b="1" dirty="0"/>
                        <a:t>3</a:t>
                      </a:r>
                    </a:p>
                  </a:txBody>
                  <a:tcPr anchor="ctr">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dirty="0"/>
                        <a:t>Red neuronal creada por nuestra parte. </a:t>
                      </a:r>
                      <a:endParaRPr lang="es-ES" sz="1800" dirty="0"/>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Creación propia</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10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700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0,5096</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0,4107</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0,3935</a:t>
                      </a:r>
                    </a:p>
                  </a:txBody>
                  <a:tcPr anchor="ctr">
                    <a:lnL w="12700" cap="flat" cmpd="sng" algn="ctr">
                      <a:solidFill>
                        <a:schemeClr val="accent1">
                          <a:lumMod val="40000"/>
                          <a:lumOff val="60000"/>
                        </a:schemeClr>
                      </a:solidFill>
                      <a:prstDash val="solid"/>
                      <a:round/>
                      <a:headEnd type="none" w="med" len="med"/>
                      <a:tailEnd type="none" w="med" len="med"/>
                    </a:lnL>
                    <a:noFill/>
                  </a:tcPr>
                </a:tc>
                <a:extLst>
                  <a:ext uri="{0D108BD9-81ED-4DB2-BD59-A6C34878D82A}">
                    <a16:rowId xmlns:a16="http://schemas.microsoft.com/office/drawing/2014/main" val="2725846822"/>
                  </a:ext>
                </a:extLst>
              </a:tr>
              <a:tr h="1233094">
                <a:tc>
                  <a:txBody>
                    <a:bodyPr/>
                    <a:lstStyle/>
                    <a:p>
                      <a:pPr algn="ctr"/>
                      <a:r>
                        <a:rPr lang="es-ES" sz="1800" b="1" dirty="0"/>
                        <a:t>4</a:t>
                      </a:r>
                    </a:p>
                  </a:txBody>
                  <a:tcPr anchor="ctr">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dirty="0"/>
                        <a:t>Red neuronal creada por nuestra parte, simplificada respecto a la anterior</a:t>
                      </a:r>
                      <a:endParaRPr lang="es-ES" sz="1800" dirty="0"/>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Creación propia</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10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700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0,2757</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0,2503</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0,2540</a:t>
                      </a:r>
                    </a:p>
                  </a:txBody>
                  <a:tcPr anchor="ctr">
                    <a:lnL w="12700" cap="flat" cmpd="sng" algn="ctr">
                      <a:solidFill>
                        <a:schemeClr val="accent1">
                          <a:lumMod val="40000"/>
                          <a:lumOff val="60000"/>
                        </a:schemeClr>
                      </a:solidFill>
                      <a:prstDash val="solid"/>
                      <a:round/>
                      <a:headEnd type="none" w="med" len="med"/>
                      <a:tailEnd type="none" w="med" len="med"/>
                    </a:lnL>
                    <a:noFill/>
                  </a:tcPr>
                </a:tc>
                <a:extLst>
                  <a:ext uri="{0D108BD9-81ED-4DB2-BD59-A6C34878D82A}">
                    <a16:rowId xmlns:a16="http://schemas.microsoft.com/office/drawing/2014/main" val="2431450757"/>
                  </a:ext>
                </a:extLst>
              </a:tr>
            </a:tbl>
          </a:graphicData>
        </a:graphic>
      </p:graphicFrame>
      <p:pic>
        <p:nvPicPr>
          <p:cNvPr id="4" name="Picture 2" descr="Comer - Iconos gratis de comida">
            <a:extLst>
              <a:ext uri="{FF2B5EF4-FFF2-40B4-BE49-F238E27FC236}">
                <a16:creationId xmlns:a16="http://schemas.microsoft.com/office/drawing/2014/main" id="{B4E5D1FF-F1BD-CF1C-EFE6-CE8CD1D07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2828" y="366015"/>
            <a:ext cx="1117600" cy="11176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41F78E97-050E-3EB3-E786-832EF6798E2D}"/>
              </a:ext>
            </a:extLst>
          </p:cNvPr>
          <p:cNvSpPr txBox="1"/>
          <p:nvPr/>
        </p:nvSpPr>
        <p:spPr>
          <a:xfrm>
            <a:off x="11271922" y="6322184"/>
            <a:ext cx="825502" cy="369332"/>
          </a:xfrm>
          <a:prstGeom prst="rect">
            <a:avLst/>
          </a:prstGeom>
          <a:noFill/>
        </p:spPr>
        <p:txBody>
          <a:bodyPr wrap="square" rtlCol="0">
            <a:spAutoFit/>
          </a:bodyPr>
          <a:lstStyle/>
          <a:p>
            <a:r>
              <a:rPr lang="es-ES" dirty="0"/>
              <a:t>24/28</a:t>
            </a:r>
          </a:p>
        </p:txBody>
      </p:sp>
    </p:spTree>
    <p:extLst>
      <p:ext uri="{BB962C8B-B14F-4D97-AF65-F5344CB8AC3E}">
        <p14:creationId xmlns:p14="http://schemas.microsoft.com/office/powerpoint/2010/main" val="3110029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2</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Clasificación </a:t>
            </a:r>
            <a:r>
              <a:rPr lang="es-ES" sz="4800" b="1" dirty="0" err="1">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multilabel</a:t>
            </a:r>
            <a:endPar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87207"/>
            <a:ext cx="3091832" cy="570443"/>
          </a:xfrm>
          <a:prstGeom prst="rect">
            <a:avLst/>
          </a:prstGeom>
        </p:spPr>
      </p:pic>
      <p:pic>
        <p:nvPicPr>
          <p:cNvPr id="6" name="Imagen 5">
            <a:extLst>
              <a:ext uri="{FF2B5EF4-FFF2-40B4-BE49-F238E27FC236}">
                <a16:creationId xmlns:a16="http://schemas.microsoft.com/office/drawing/2014/main" id="{688619AA-36B7-2997-FCC7-DE1AA485EC0B}"/>
              </a:ext>
            </a:extLst>
          </p:cNvPr>
          <p:cNvPicPr>
            <a:picLocks noChangeAspect="1"/>
          </p:cNvPicPr>
          <p:nvPr/>
        </p:nvPicPr>
        <p:blipFill>
          <a:blip r:embed="rId3"/>
          <a:stretch>
            <a:fillRect/>
          </a:stretch>
        </p:blipFill>
        <p:spPr>
          <a:xfrm>
            <a:off x="6533149" y="2449431"/>
            <a:ext cx="5067683" cy="3616002"/>
          </a:xfrm>
          <a:prstGeom prst="rect">
            <a:avLst/>
          </a:prstGeom>
        </p:spPr>
      </p:pic>
      <p:pic>
        <p:nvPicPr>
          <p:cNvPr id="8" name="Imagen 7">
            <a:extLst>
              <a:ext uri="{FF2B5EF4-FFF2-40B4-BE49-F238E27FC236}">
                <a16:creationId xmlns:a16="http://schemas.microsoft.com/office/drawing/2014/main" id="{A5312698-795D-D436-D4AF-533D8B31B8C9}"/>
              </a:ext>
            </a:extLst>
          </p:cNvPr>
          <p:cNvPicPr>
            <a:picLocks noChangeAspect="1"/>
          </p:cNvPicPr>
          <p:nvPr/>
        </p:nvPicPr>
        <p:blipFill>
          <a:blip r:embed="rId4"/>
          <a:stretch>
            <a:fillRect/>
          </a:stretch>
        </p:blipFill>
        <p:spPr>
          <a:xfrm>
            <a:off x="728083" y="2726492"/>
            <a:ext cx="5515745" cy="2896004"/>
          </a:xfrm>
          <a:prstGeom prst="rect">
            <a:avLst/>
          </a:prstGeom>
        </p:spPr>
      </p:pic>
      <p:pic>
        <p:nvPicPr>
          <p:cNvPr id="10" name="Picture 4" descr="Ingredientes - Iconos gratis de comida">
            <a:extLst>
              <a:ext uri="{FF2B5EF4-FFF2-40B4-BE49-F238E27FC236}">
                <a16:creationId xmlns:a16="http://schemas.microsoft.com/office/drawing/2014/main" id="{4B4D8C1D-A04E-4001-17BD-AF0A74DC2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4488" y="377393"/>
            <a:ext cx="1054279" cy="105427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8C643FD0-E699-6EEE-DE97-DC20A6CF0B3D}"/>
              </a:ext>
            </a:extLst>
          </p:cNvPr>
          <p:cNvSpPr txBox="1"/>
          <p:nvPr/>
        </p:nvSpPr>
        <p:spPr>
          <a:xfrm>
            <a:off x="1917700" y="2169682"/>
            <a:ext cx="7755128"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a:t>Limitando </a:t>
            </a:r>
            <a:r>
              <a:rPr lang="es-ES" sz="2200" b="1" dirty="0"/>
              <a:t>número de platos y número de imágenes </a:t>
            </a:r>
            <a:r>
              <a:rPr lang="es-ES" sz="2200" dirty="0"/>
              <a:t>por plato</a:t>
            </a:r>
          </a:p>
        </p:txBody>
      </p:sp>
      <p:sp>
        <p:nvSpPr>
          <p:cNvPr id="20" name="CuadroTexto 19">
            <a:extLst>
              <a:ext uri="{FF2B5EF4-FFF2-40B4-BE49-F238E27FC236}">
                <a16:creationId xmlns:a16="http://schemas.microsoft.com/office/drawing/2014/main" id="{1D9CAACB-758F-5594-E2EF-38FB75D4D454}"/>
              </a:ext>
            </a:extLst>
          </p:cNvPr>
          <p:cNvSpPr txBox="1"/>
          <p:nvPr/>
        </p:nvSpPr>
        <p:spPr>
          <a:xfrm>
            <a:off x="838200" y="1499928"/>
            <a:ext cx="7150100" cy="523220"/>
          </a:xfrm>
          <a:prstGeom prst="rect">
            <a:avLst/>
          </a:prstGeom>
          <a:noFill/>
        </p:spPr>
        <p:txBody>
          <a:bodyPr wrap="square" rtlCol="0">
            <a:spAutoFit/>
          </a:bodyPr>
          <a:lstStyle/>
          <a:p>
            <a:pPr marL="457200" indent="-457200">
              <a:buFont typeface="Courier New" panose="02070309020205020404" pitchFamily="49" charset="0"/>
              <a:buChar char="o"/>
            </a:pPr>
            <a:r>
              <a:rPr lang="es-ES" sz="2800" b="1" dirty="0"/>
              <a:t>Red pre entrenada VGG-16</a:t>
            </a:r>
          </a:p>
        </p:txBody>
      </p:sp>
      <p:pic>
        <p:nvPicPr>
          <p:cNvPr id="21" name="Imagen 20">
            <a:extLst>
              <a:ext uri="{FF2B5EF4-FFF2-40B4-BE49-F238E27FC236}">
                <a16:creationId xmlns:a16="http://schemas.microsoft.com/office/drawing/2014/main" id="{066AF0B3-FA94-3B70-E683-CCF280A38521}"/>
              </a:ext>
            </a:extLst>
          </p:cNvPr>
          <p:cNvPicPr>
            <a:picLocks noChangeAspect="1"/>
          </p:cNvPicPr>
          <p:nvPr/>
        </p:nvPicPr>
        <p:blipFill rotWithShape="1">
          <a:blip r:embed="rId6"/>
          <a:srcRect t="7092" b="14583"/>
          <a:stretch/>
        </p:blipFill>
        <p:spPr>
          <a:xfrm>
            <a:off x="5475994" y="1396324"/>
            <a:ext cx="638539" cy="647435"/>
          </a:xfrm>
          <a:prstGeom prst="rect">
            <a:avLst/>
          </a:prstGeom>
        </p:spPr>
      </p:pic>
      <p:sp>
        <p:nvSpPr>
          <p:cNvPr id="22" name="CuadroTexto 21">
            <a:extLst>
              <a:ext uri="{FF2B5EF4-FFF2-40B4-BE49-F238E27FC236}">
                <a16:creationId xmlns:a16="http://schemas.microsoft.com/office/drawing/2014/main" id="{F370AC53-1906-E5EF-F84D-C94514128E8C}"/>
              </a:ext>
            </a:extLst>
          </p:cNvPr>
          <p:cNvSpPr txBox="1"/>
          <p:nvPr/>
        </p:nvSpPr>
        <p:spPr>
          <a:xfrm>
            <a:off x="11271922" y="6322184"/>
            <a:ext cx="825502" cy="369332"/>
          </a:xfrm>
          <a:prstGeom prst="rect">
            <a:avLst/>
          </a:prstGeom>
          <a:noFill/>
        </p:spPr>
        <p:txBody>
          <a:bodyPr wrap="square" rtlCol="0">
            <a:spAutoFit/>
          </a:bodyPr>
          <a:lstStyle/>
          <a:p>
            <a:r>
              <a:rPr lang="es-ES" dirty="0"/>
              <a:t>25/28</a:t>
            </a:r>
          </a:p>
        </p:txBody>
      </p:sp>
    </p:spTree>
    <p:extLst>
      <p:ext uri="{BB962C8B-B14F-4D97-AF65-F5344CB8AC3E}">
        <p14:creationId xmlns:p14="http://schemas.microsoft.com/office/powerpoint/2010/main" val="297661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7EDEF">
            <a:alpha val="64000"/>
          </a:srgbClr>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5E97ED-F98C-7C83-69F2-BB3D85F79C6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err="1"/>
              <a:t>Introducción</a:t>
            </a:r>
            <a:endParaRPr lang="en-US" sz="6600" dirty="0"/>
          </a:p>
        </p:txBody>
      </p:sp>
      <p:sp>
        <p:nvSpPr>
          <p:cNvPr id="308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BF8BC31B-3045-86EA-8405-3C5CE6769569}"/>
              </a:ext>
            </a:extLst>
          </p:cNvPr>
          <p:cNvPicPr>
            <a:picLocks noChangeAspect="1"/>
          </p:cNvPicPr>
          <p:nvPr/>
        </p:nvPicPr>
        <p:blipFill>
          <a:blip r:embed="rId2"/>
          <a:stretch>
            <a:fillRect/>
          </a:stretch>
        </p:blipFill>
        <p:spPr>
          <a:xfrm>
            <a:off x="591168" y="5766951"/>
            <a:ext cx="4285632" cy="790699"/>
          </a:xfrm>
          <a:prstGeom prst="rect">
            <a:avLst/>
          </a:prstGeom>
        </p:spPr>
      </p:pic>
      <p:sp>
        <p:nvSpPr>
          <p:cNvPr id="5" name="Rectángulo 4">
            <a:extLst>
              <a:ext uri="{FF2B5EF4-FFF2-40B4-BE49-F238E27FC236}">
                <a16:creationId xmlns:a16="http://schemas.microsoft.com/office/drawing/2014/main" id="{C9731923-40F1-414B-F50E-E6E301C752FA}"/>
              </a:ext>
            </a:extLst>
          </p:cNvPr>
          <p:cNvSpPr/>
          <p:nvPr/>
        </p:nvSpPr>
        <p:spPr>
          <a:xfrm>
            <a:off x="3441700" y="558800"/>
            <a:ext cx="5232400" cy="1049831"/>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ítulo 1">
            <a:extLst>
              <a:ext uri="{FF2B5EF4-FFF2-40B4-BE49-F238E27FC236}">
                <a16:creationId xmlns:a16="http://schemas.microsoft.com/office/drawing/2014/main" id="{24BB34CE-BE30-8F9C-721C-8E1874F9875D}"/>
              </a:ext>
            </a:extLst>
          </p:cNvPr>
          <p:cNvSpPr txBox="1">
            <a:spLocks/>
          </p:cNvSpPr>
          <p:nvPr/>
        </p:nvSpPr>
        <p:spPr>
          <a:xfrm>
            <a:off x="638881" y="453077"/>
            <a:ext cx="10909640" cy="1368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err="1">
                <a:solidFill>
                  <a:schemeClr val="accent2">
                    <a:lumMod val="75000"/>
                  </a:schemeClr>
                </a:solidFill>
              </a:rPr>
              <a:t>Conclusiones</a:t>
            </a:r>
            <a:endParaRPr lang="en-US" sz="6600" b="1" dirty="0">
              <a:solidFill>
                <a:schemeClr val="accent2">
                  <a:lumMod val="75000"/>
                </a:schemeClr>
              </a:solidFill>
            </a:endParaRPr>
          </a:p>
        </p:txBody>
      </p:sp>
      <p:pic>
        <p:nvPicPr>
          <p:cNvPr id="1026" name="Picture 2" descr="Papeles sueltos: Las conclusiones y revisión de la introducción y objetvos">
            <a:extLst>
              <a:ext uri="{FF2B5EF4-FFF2-40B4-BE49-F238E27FC236}">
                <a16:creationId xmlns:a16="http://schemas.microsoft.com/office/drawing/2014/main" id="{7E299AE3-D190-EAFD-26D4-8C31EB89E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200" y="2149723"/>
            <a:ext cx="2628901" cy="32691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E513588C-B542-60F9-D931-CE38A630AC7F}"/>
              </a:ext>
            </a:extLst>
          </p:cNvPr>
          <p:cNvSpPr/>
          <p:nvPr/>
        </p:nvSpPr>
        <p:spPr>
          <a:xfrm>
            <a:off x="5885536" y="2243874"/>
            <a:ext cx="3973732" cy="3031476"/>
          </a:xfrm>
          <a:prstGeom prst="rect">
            <a:avLst/>
          </a:prstGeom>
          <a:solidFill>
            <a:schemeClr val="bg1"/>
          </a:solidFill>
          <a:ln>
            <a:solidFill>
              <a:schemeClr val="bg1"/>
            </a:solid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2" name="Picture 6" descr="Generar conclusiones | Guía didáctica de la competencia aprender a  aprender. Primaria.">
            <a:extLst>
              <a:ext uri="{FF2B5EF4-FFF2-40B4-BE49-F238E27FC236}">
                <a16:creationId xmlns:a16="http://schemas.microsoft.com/office/drawing/2014/main" id="{B5DDD8E7-EEC0-0EE1-9027-6BD07D151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313" y="2178462"/>
            <a:ext cx="31623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6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59A388C-A0F6-4BD5-8BE8-23D66464BF89}"/>
              </a:ext>
            </a:extLst>
          </p:cNvPr>
          <p:cNvSpPr>
            <a:spLocks noGrp="1"/>
          </p:cNvSpPr>
          <p:nvPr>
            <p:ph idx="1"/>
          </p:nvPr>
        </p:nvSpPr>
        <p:spPr>
          <a:xfrm>
            <a:off x="990600" y="1639798"/>
            <a:ext cx="7632700" cy="433292"/>
          </a:xfrm>
        </p:spPr>
        <p:txBody>
          <a:bodyPr>
            <a:normAutofit/>
          </a:bodyPr>
          <a:lstStyle/>
          <a:p>
            <a:r>
              <a:rPr lang="es-ES" sz="2400" b="1" dirty="0"/>
              <a:t>Clasificación multiclase y clasificación </a:t>
            </a:r>
            <a:r>
              <a:rPr lang="es-ES" sz="2400" b="1" dirty="0" err="1"/>
              <a:t>multilabel</a:t>
            </a:r>
            <a:endParaRPr lang="es-ES" sz="2400" b="1" dirty="0"/>
          </a:p>
        </p:txBody>
      </p:sp>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Conclusiones</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893293"/>
            <a:ext cx="3600851" cy="664357"/>
          </a:xfrm>
          <a:prstGeom prst="rect">
            <a:avLst/>
          </a:prstGeom>
        </p:spPr>
      </p:pic>
      <p:sp>
        <p:nvSpPr>
          <p:cNvPr id="5" name="Marcador de contenido 2">
            <a:extLst>
              <a:ext uri="{FF2B5EF4-FFF2-40B4-BE49-F238E27FC236}">
                <a16:creationId xmlns:a16="http://schemas.microsoft.com/office/drawing/2014/main" id="{AD1CB17A-37B5-9421-3244-91CBEFE29F20}"/>
              </a:ext>
            </a:extLst>
          </p:cNvPr>
          <p:cNvSpPr txBox="1">
            <a:spLocks/>
          </p:cNvSpPr>
          <p:nvPr/>
        </p:nvSpPr>
        <p:spPr>
          <a:xfrm>
            <a:off x="990600" y="3821822"/>
            <a:ext cx="7632700" cy="664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b="1" dirty="0"/>
              <a:t>Proyectos futuros</a:t>
            </a:r>
          </a:p>
          <a:p>
            <a:pPr marL="457200" lvl="1" indent="0">
              <a:buNone/>
            </a:pPr>
            <a:endParaRPr lang="es-ES" b="1" dirty="0"/>
          </a:p>
        </p:txBody>
      </p:sp>
      <p:sp>
        <p:nvSpPr>
          <p:cNvPr id="8" name="Marcador de contenido 2">
            <a:extLst>
              <a:ext uri="{FF2B5EF4-FFF2-40B4-BE49-F238E27FC236}">
                <a16:creationId xmlns:a16="http://schemas.microsoft.com/office/drawing/2014/main" id="{000396C0-C98C-9BD7-1515-BEF692E94CC1}"/>
              </a:ext>
            </a:extLst>
          </p:cNvPr>
          <p:cNvSpPr txBox="1">
            <a:spLocks/>
          </p:cNvSpPr>
          <p:nvPr/>
        </p:nvSpPr>
        <p:spPr>
          <a:xfrm>
            <a:off x="1676400" y="4351573"/>
            <a:ext cx="7632700" cy="664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s-ES" sz="2000" b="1" dirty="0"/>
              <a:t> </a:t>
            </a:r>
            <a:r>
              <a:rPr lang="es-ES" sz="2000" dirty="0"/>
              <a:t>Brindar una ayuda más amplia</a:t>
            </a:r>
          </a:p>
          <a:p>
            <a:pPr marL="457200" lvl="1" indent="0">
              <a:buNone/>
            </a:pPr>
            <a:endParaRPr lang="es-ES" b="1" dirty="0"/>
          </a:p>
        </p:txBody>
      </p:sp>
      <p:sp>
        <p:nvSpPr>
          <p:cNvPr id="15" name="Marcador de contenido 2">
            <a:extLst>
              <a:ext uri="{FF2B5EF4-FFF2-40B4-BE49-F238E27FC236}">
                <a16:creationId xmlns:a16="http://schemas.microsoft.com/office/drawing/2014/main" id="{1DCE9B17-70BE-C8F3-BBAF-9A9CDE62A057}"/>
              </a:ext>
            </a:extLst>
          </p:cNvPr>
          <p:cNvSpPr txBox="1">
            <a:spLocks/>
          </p:cNvSpPr>
          <p:nvPr/>
        </p:nvSpPr>
        <p:spPr>
          <a:xfrm>
            <a:off x="1676400" y="4756078"/>
            <a:ext cx="7632700" cy="664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s-ES" sz="2000" b="1" dirty="0"/>
              <a:t> </a:t>
            </a:r>
            <a:r>
              <a:rPr lang="es-ES" sz="2000" dirty="0"/>
              <a:t>Aumento de recursos y de volumen de datos</a:t>
            </a:r>
          </a:p>
          <a:p>
            <a:pPr marL="457200" lvl="1" indent="0">
              <a:buNone/>
            </a:pPr>
            <a:endParaRPr lang="es-ES" b="1" dirty="0"/>
          </a:p>
        </p:txBody>
      </p:sp>
      <p:sp>
        <p:nvSpPr>
          <p:cNvPr id="16" name="Marcador de contenido 2">
            <a:extLst>
              <a:ext uri="{FF2B5EF4-FFF2-40B4-BE49-F238E27FC236}">
                <a16:creationId xmlns:a16="http://schemas.microsoft.com/office/drawing/2014/main" id="{B71CEF07-FA48-D385-B8CB-50E653291BC4}"/>
              </a:ext>
            </a:extLst>
          </p:cNvPr>
          <p:cNvSpPr txBox="1">
            <a:spLocks/>
          </p:cNvSpPr>
          <p:nvPr/>
        </p:nvSpPr>
        <p:spPr>
          <a:xfrm>
            <a:off x="1676400" y="5134037"/>
            <a:ext cx="7632700" cy="664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s-ES" sz="2000" b="1" dirty="0"/>
              <a:t> </a:t>
            </a:r>
            <a:r>
              <a:rPr lang="es-ES" sz="2000" dirty="0"/>
              <a:t>Creación de una aplicación</a:t>
            </a:r>
          </a:p>
          <a:p>
            <a:pPr marL="457200" lvl="1" indent="0">
              <a:buNone/>
            </a:pPr>
            <a:endParaRPr lang="es-ES" b="1" dirty="0"/>
          </a:p>
        </p:txBody>
      </p:sp>
      <p:sp>
        <p:nvSpPr>
          <p:cNvPr id="18" name="Marcador de contenido 2">
            <a:extLst>
              <a:ext uri="{FF2B5EF4-FFF2-40B4-BE49-F238E27FC236}">
                <a16:creationId xmlns:a16="http://schemas.microsoft.com/office/drawing/2014/main" id="{1F41903C-0435-1E17-8FF6-65FACE609577}"/>
              </a:ext>
            </a:extLst>
          </p:cNvPr>
          <p:cNvSpPr txBox="1">
            <a:spLocks/>
          </p:cNvSpPr>
          <p:nvPr/>
        </p:nvSpPr>
        <p:spPr>
          <a:xfrm>
            <a:off x="990600" y="2258667"/>
            <a:ext cx="10058400" cy="8405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b="1" dirty="0"/>
              <a:t>Resultados obtenidos mediante red pre entrenada y red creada por nuestra parte</a:t>
            </a:r>
          </a:p>
        </p:txBody>
      </p:sp>
      <p:sp>
        <p:nvSpPr>
          <p:cNvPr id="20" name="Marcador de contenido 2">
            <a:extLst>
              <a:ext uri="{FF2B5EF4-FFF2-40B4-BE49-F238E27FC236}">
                <a16:creationId xmlns:a16="http://schemas.microsoft.com/office/drawing/2014/main" id="{01CA5A49-CCF0-65AA-B3D5-414123D2B3D9}"/>
              </a:ext>
            </a:extLst>
          </p:cNvPr>
          <p:cNvSpPr txBox="1">
            <a:spLocks/>
          </p:cNvSpPr>
          <p:nvPr/>
        </p:nvSpPr>
        <p:spPr>
          <a:xfrm>
            <a:off x="990600" y="3175913"/>
            <a:ext cx="10058400" cy="506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b="1" dirty="0"/>
              <a:t>Aprendizaje personal alcanzado. Técnicas y habilidades desarrolladas</a:t>
            </a:r>
          </a:p>
        </p:txBody>
      </p:sp>
      <p:sp>
        <p:nvSpPr>
          <p:cNvPr id="21" name="CuadroTexto 20">
            <a:extLst>
              <a:ext uri="{FF2B5EF4-FFF2-40B4-BE49-F238E27FC236}">
                <a16:creationId xmlns:a16="http://schemas.microsoft.com/office/drawing/2014/main" id="{0C6C3123-0F7D-7573-342B-6E3752527F53}"/>
              </a:ext>
            </a:extLst>
          </p:cNvPr>
          <p:cNvSpPr txBox="1"/>
          <p:nvPr/>
        </p:nvSpPr>
        <p:spPr>
          <a:xfrm>
            <a:off x="11271922" y="6322184"/>
            <a:ext cx="825502" cy="369332"/>
          </a:xfrm>
          <a:prstGeom prst="rect">
            <a:avLst/>
          </a:prstGeom>
          <a:noFill/>
        </p:spPr>
        <p:txBody>
          <a:bodyPr wrap="square" rtlCol="0">
            <a:spAutoFit/>
          </a:bodyPr>
          <a:lstStyle/>
          <a:p>
            <a:r>
              <a:rPr lang="es-ES" dirty="0"/>
              <a:t>27/28</a:t>
            </a:r>
          </a:p>
        </p:txBody>
      </p:sp>
    </p:spTree>
    <p:extLst>
      <p:ext uri="{BB962C8B-B14F-4D97-AF65-F5344CB8AC3E}">
        <p14:creationId xmlns:p14="http://schemas.microsoft.com/office/powerpoint/2010/main" val="2287085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Gráfico&#10;&#10;Descripción generada automáticamente con confianza media">
            <a:extLst>
              <a:ext uri="{FF2B5EF4-FFF2-40B4-BE49-F238E27FC236}">
                <a16:creationId xmlns:a16="http://schemas.microsoft.com/office/drawing/2014/main" id="{F8612A32-5856-EBDA-6C07-5D4E9B00D854}"/>
              </a:ext>
            </a:extLst>
          </p:cNvPr>
          <p:cNvPicPr>
            <a:picLocks noChangeAspect="1"/>
          </p:cNvPicPr>
          <p:nvPr/>
        </p:nvPicPr>
        <p:blipFill rotWithShape="1">
          <a:blip r:embed="rId3"/>
          <a:srcRect t="20495"/>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E0E817EA-1BAE-0C86-9AA3-E6E5F69F02D3}"/>
              </a:ext>
            </a:extLst>
          </p:cNvPr>
          <p:cNvSpPr>
            <a:spLocks noGrp="1"/>
          </p:cNvSpPr>
          <p:nvPr>
            <p:ph type="ctrTitle"/>
          </p:nvPr>
        </p:nvSpPr>
        <p:spPr>
          <a:xfrm>
            <a:off x="2480733" y="2019300"/>
            <a:ext cx="7219954" cy="1579040"/>
          </a:xfrm>
        </p:spPr>
        <p:txBody>
          <a:bodyPr>
            <a:normAutofit/>
          </a:bodyPr>
          <a:lstStyle/>
          <a:p>
            <a:r>
              <a:rPr lang="es-ES" sz="2600" b="1" dirty="0">
                <a:latin typeface="Aharoni" panose="02010803020104030203" pitchFamily="2" charset="-79"/>
                <a:cs typeface="Aharoni" panose="02010803020104030203" pitchFamily="2" charset="-79"/>
              </a:rPr>
              <a:t>SISTEMA DE AYUDA EN LA TOMA DE DECISIONES PARA PERSONAS INTOLERANTES MEDIANTE TÉCNICAS DE INTELIGENCIA ARTIFICIAL</a:t>
            </a:r>
          </a:p>
        </p:txBody>
      </p:sp>
      <p:sp>
        <p:nvSpPr>
          <p:cNvPr id="3" name="Subtítulo 2">
            <a:extLst>
              <a:ext uri="{FF2B5EF4-FFF2-40B4-BE49-F238E27FC236}">
                <a16:creationId xmlns:a16="http://schemas.microsoft.com/office/drawing/2014/main" id="{D01EE8F6-EDC7-C618-C2CB-7D43469F859F}"/>
              </a:ext>
            </a:extLst>
          </p:cNvPr>
          <p:cNvSpPr>
            <a:spLocks noGrp="1"/>
          </p:cNvSpPr>
          <p:nvPr>
            <p:ph type="subTitle" idx="1"/>
          </p:nvPr>
        </p:nvSpPr>
        <p:spPr>
          <a:xfrm>
            <a:off x="2480733" y="4381500"/>
            <a:ext cx="7219954" cy="571505"/>
          </a:xfrm>
        </p:spPr>
        <p:txBody>
          <a:bodyPr>
            <a:normAutofit/>
          </a:bodyPr>
          <a:lstStyle/>
          <a:p>
            <a:r>
              <a:rPr lang="es-ES" dirty="0"/>
              <a:t>Realizado por: Juan Miguel Moreno Valero</a:t>
            </a:r>
          </a:p>
        </p:txBody>
      </p:sp>
      <p:sp>
        <p:nvSpPr>
          <p:cNvPr id="5" name="Subtítulo 2">
            <a:extLst>
              <a:ext uri="{FF2B5EF4-FFF2-40B4-BE49-F238E27FC236}">
                <a16:creationId xmlns:a16="http://schemas.microsoft.com/office/drawing/2014/main" id="{5DDE6A35-62D3-219D-DF8D-C82CF3756FAD}"/>
              </a:ext>
            </a:extLst>
          </p:cNvPr>
          <p:cNvSpPr txBox="1">
            <a:spLocks/>
          </p:cNvSpPr>
          <p:nvPr/>
        </p:nvSpPr>
        <p:spPr>
          <a:xfrm>
            <a:off x="2480733" y="3704167"/>
            <a:ext cx="7219954" cy="57150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tx2"/>
              </a:buClr>
              <a:buSzPct val="70000"/>
              <a:buFont typeface="Wingdings 2" charset="2"/>
              <a:buNone/>
              <a:defRPr sz="19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tx2"/>
              </a:buClr>
              <a:buSzPct val="70000"/>
              <a:buFont typeface="Wingdings 2" charset="2"/>
              <a:buNone/>
              <a:defRPr sz="17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s-ES" b="1" dirty="0"/>
              <a:t>Trabajo Fin de Grado </a:t>
            </a:r>
          </a:p>
        </p:txBody>
      </p:sp>
      <p:sp>
        <p:nvSpPr>
          <p:cNvPr id="6" name="Elipse 5">
            <a:extLst>
              <a:ext uri="{FF2B5EF4-FFF2-40B4-BE49-F238E27FC236}">
                <a16:creationId xmlns:a16="http://schemas.microsoft.com/office/drawing/2014/main" id="{D1BD06CD-947A-1775-E831-2492797AB946}"/>
              </a:ext>
            </a:extLst>
          </p:cNvPr>
          <p:cNvSpPr/>
          <p:nvPr/>
        </p:nvSpPr>
        <p:spPr>
          <a:xfrm>
            <a:off x="4673600" y="3873500"/>
            <a:ext cx="101600" cy="101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ED21292A-5644-C71B-4DF8-67C3CEDA5F2C}"/>
              </a:ext>
            </a:extLst>
          </p:cNvPr>
          <p:cNvSpPr/>
          <p:nvPr/>
        </p:nvSpPr>
        <p:spPr>
          <a:xfrm>
            <a:off x="7404102" y="3873500"/>
            <a:ext cx="101600" cy="1016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a:extLst>
              <a:ext uri="{FF2B5EF4-FFF2-40B4-BE49-F238E27FC236}">
                <a16:creationId xmlns:a16="http://schemas.microsoft.com/office/drawing/2014/main" id="{FC889E23-AA37-43FA-7174-F0F7E1F15FCD}"/>
              </a:ext>
            </a:extLst>
          </p:cNvPr>
          <p:cNvPicPr>
            <a:picLocks noChangeAspect="1"/>
          </p:cNvPicPr>
          <p:nvPr/>
        </p:nvPicPr>
        <p:blipFill>
          <a:blip r:embed="rId4"/>
          <a:stretch>
            <a:fillRect/>
          </a:stretch>
        </p:blipFill>
        <p:spPr>
          <a:xfrm>
            <a:off x="3029568" y="5397352"/>
            <a:ext cx="5820898" cy="1073956"/>
          </a:xfrm>
          <a:prstGeom prst="rect">
            <a:avLst/>
          </a:prstGeom>
        </p:spPr>
      </p:pic>
    </p:spTree>
    <p:extLst>
      <p:ext uri="{BB962C8B-B14F-4D97-AF65-F5344CB8AC3E}">
        <p14:creationId xmlns:p14="http://schemas.microsoft.com/office/powerpoint/2010/main" val="947047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err="1">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Dataset</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secundario. Recipes</a:t>
            </a:r>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5</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k</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766951"/>
            <a:ext cx="4285632" cy="790699"/>
          </a:xfrm>
          <a:prstGeom prst="rect">
            <a:avLst/>
          </a:prstGeom>
        </p:spPr>
      </p:pic>
      <p:sp>
        <p:nvSpPr>
          <p:cNvPr id="12" name="Abrir llave 11">
            <a:extLst>
              <a:ext uri="{FF2B5EF4-FFF2-40B4-BE49-F238E27FC236}">
                <a16:creationId xmlns:a16="http://schemas.microsoft.com/office/drawing/2014/main" id="{0A0C6F52-5AD5-F152-9F01-C5D2C0F080FF}"/>
              </a:ext>
            </a:extLst>
          </p:cNvPr>
          <p:cNvSpPr/>
          <p:nvPr/>
        </p:nvSpPr>
        <p:spPr>
          <a:xfrm>
            <a:off x="3987546" y="1968500"/>
            <a:ext cx="777533" cy="3419254"/>
          </a:xfrm>
          <a:prstGeom prst="leftBrac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9" name="CuadroTexto 18">
            <a:extLst>
              <a:ext uri="{FF2B5EF4-FFF2-40B4-BE49-F238E27FC236}">
                <a16:creationId xmlns:a16="http://schemas.microsoft.com/office/drawing/2014/main" id="{18B85D21-EDA2-2A55-1992-867936C6A5DA}"/>
              </a:ext>
            </a:extLst>
          </p:cNvPr>
          <p:cNvSpPr txBox="1"/>
          <p:nvPr/>
        </p:nvSpPr>
        <p:spPr>
          <a:xfrm>
            <a:off x="4876800" y="1877419"/>
            <a:ext cx="3138660" cy="461665"/>
          </a:xfrm>
          <a:prstGeom prst="rect">
            <a:avLst/>
          </a:prstGeom>
          <a:noFill/>
        </p:spPr>
        <p:txBody>
          <a:bodyPr wrap="square" rtlCol="0">
            <a:spAutoFit/>
          </a:bodyPr>
          <a:lstStyle/>
          <a:p>
            <a:pPr marL="342900" indent="-342900">
              <a:buFont typeface="Courier New" panose="02070309020205020404" pitchFamily="49" charset="0"/>
              <a:buChar char="o"/>
            </a:pPr>
            <a:r>
              <a:rPr lang="es-ES" sz="2400" dirty="0"/>
              <a:t>101 platos diferentes</a:t>
            </a:r>
          </a:p>
        </p:txBody>
      </p:sp>
      <p:sp>
        <p:nvSpPr>
          <p:cNvPr id="22" name="CuadroTexto 21">
            <a:extLst>
              <a:ext uri="{FF2B5EF4-FFF2-40B4-BE49-F238E27FC236}">
                <a16:creationId xmlns:a16="http://schemas.microsoft.com/office/drawing/2014/main" id="{EF07CAD0-B20C-67A4-80B7-CC51F43479F3}"/>
              </a:ext>
            </a:extLst>
          </p:cNvPr>
          <p:cNvSpPr txBox="1"/>
          <p:nvPr/>
        </p:nvSpPr>
        <p:spPr>
          <a:xfrm>
            <a:off x="4876800" y="2633235"/>
            <a:ext cx="3811931" cy="830997"/>
          </a:xfrm>
          <a:prstGeom prst="rect">
            <a:avLst/>
          </a:prstGeom>
          <a:noFill/>
        </p:spPr>
        <p:txBody>
          <a:bodyPr wrap="square" rtlCol="0">
            <a:spAutoFit/>
          </a:bodyPr>
          <a:lstStyle/>
          <a:p>
            <a:pPr marL="342900" indent="-342900">
              <a:buFont typeface="Courier New" panose="02070309020205020404" pitchFamily="49" charset="0"/>
              <a:buChar char="o"/>
            </a:pPr>
            <a:r>
              <a:rPr lang="es-ES" sz="2400" dirty="0"/>
              <a:t>50 formas alternativas de preparar cada plato</a:t>
            </a:r>
          </a:p>
        </p:txBody>
      </p:sp>
      <p:sp>
        <p:nvSpPr>
          <p:cNvPr id="25" name="CuadroTexto 24">
            <a:extLst>
              <a:ext uri="{FF2B5EF4-FFF2-40B4-BE49-F238E27FC236}">
                <a16:creationId xmlns:a16="http://schemas.microsoft.com/office/drawing/2014/main" id="{61AA3DB8-12DD-116F-47F1-33BA25FEDC8E}"/>
              </a:ext>
            </a:extLst>
          </p:cNvPr>
          <p:cNvSpPr txBox="1"/>
          <p:nvPr/>
        </p:nvSpPr>
        <p:spPr>
          <a:xfrm>
            <a:off x="4876800" y="3822185"/>
            <a:ext cx="4991100" cy="461665"/>
          </a:xfrm>
          <a:prstGeom prst="rect">
            <a:avLst/>
          </a:prstGeom>
          <a:noFill/>
        </p:spPr>
        <p:txBody>
          <a:bodyPr wrap="square" rtlCol="0">
            <a:spAutoFit/>
          </a:bodyPr>
          <a:lstStyle/>
          <a:p>
            <a:pPr marL="342900" indent="-342900">
              <a:buFont typeface="Courier New" panose="02070309020205020404" pitchFamily="49" charset="0"/>
              <a:buChar char="o"/>
            </a:pPr>
            <a:r>
              <a:rPr lang="es-ES" sz="2400" dirty="0"/>
              <a:t>3.213 ingredientes – ingredients.txt</a:t>
            </a:r>
          </a:p>
        </p:txBody>
      </p:sp>
      <p:sp>
        <p:nvSpPr>
          <p:cNvPr id="28" name="CuadroTexto 27">
            <a:extLst>
              <a:ext uri="{FF2B5EF4-FFF2-40B4-BE49-F238E27FC236}">
                <a16:creationId xmlns:a16="http://schemas.microsoft.com/office/drawing/2014/main" id="{0683CC4B-7317-F14E-12AA-BB9A939F96F3}"/>
              </a:ext>
            </a:extLst>
          </p:cNvPr>
          <p:cNvSpPr txBox="1"/>
          <p:nvPr/>
        </p:nvSpPr>
        <p:spPr>
          <a:xfrm>
            <a:off x="4853160" y="4781539"/>
            <a:ext cx="6324600" cy="461665"/>
          </a:xfrm>
          <a:prstGeom prst="rect">
            <a:avLst/>
          </a:prstGeom>
          <a:noFill/>
        </p:spPr>
        <p:txBody>
          <a:bodyPr wrap="square" rtlCol="0">
            <a:spAutoFit/>
          </a:bodyPr>
          <a:lstStyle/>
          <a:p>
            <a:pPr marL="342900" indent="-342900">
              <a:buFont typeface="Courier New" panose="02070309020205020404" pitchFamily="49" charset="0"/>
              <a:buChar char="o"/>
            </a:pPr>
            <a:r>
              <a:rPr lang="es-ES" sz="2400" dirty="0"/>
              <a:t>1.013 ingredientes – ingredients_simplified.txt</a:t>
            </a:r>
          </a:p>
        </p:txBody>
      </p:sp>
      <p:pic>
        <p:nvPicPr>
          <p:cNvPr id="9218" name="Picture 2" descr="My Recipe Book: Cookbook for your Favorite Recipes | Cooking and Baking |  Space for more">
            <a:extLst>
              <a:ext uri="{FF2B5EF4-FFF2-40B4-BE49-F238E27FC236}">
                <a16:creationId xmlns:a16="http://schemas.microsoft.com/office/drawing/2014/main" id="{2DDFB730-2F8C-C314-CA55-42FDB5F08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845" y="2214666"/>
            <a:ext cx="1666666" cy="249913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A6B7E413-79E5-7FB1-8ECB-6D445FEDDF76}"/>
              </a:ext>
            </a:extLst>
          </p:cNvPr>
          <p:cNvSpPr txBox="1"/>
          <p:nvPr/>
        </p:nvSpPr>
        <p:spPr>
          <a:xfrm>
            <a:off x="2035928" y="4871042"/>
            <a:ext cx="1206500" cy="369332"/>
          </a:xfrm>
          <a:prstGeom prst="rect">
            <a:avLst/>
          </a:prstGeom>
          <a:noFill/>
        </p:spPr>
        <p:txBody>
          <a:bodyPr wrap="square" rtlCol="0">
            <a:spAutoFit/>
          </a:bodyPr>
          <a:lstStyle/>
          <a:p>
            <a:r>
              <a:rPr lang="es-ES" b="1" dirty="0"/>
              <a:t>Recipes5k</a:t>
            </a:r>
          </a:p>
        </p:txBody>
      </p:sp>
    </p:spTree>
    <p:extLst>
      <p:ext uri="{BB962C8B-B14F-4D97-AF65-F5344CB8AC3E}">
        <p14:creationId xmlns:p14="http://schemas.microsoft.com/office/powerpoint/2010/main" val="3933477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EDEF">
            <a:alpha val="64000"/>
          </a:srgbClr>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5E97ED-F98C-7C83-69F2-BB3D85F79C6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err="1"/>
              <a:t>Introducción</a:t>
            </a:r>
            <a:endParaRPr lang="en-US" sz="6600" dirty="0"/>
          </a:p>
        </p:txBody>
      </p:sp>
      <p:sp>
        <p:nvSpPr>
          <p:cNvPr id="308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BF8BC31B-3045-86EA-8405-3C5CE6769569}"/>
              </a:ext>
            </a:extLst>
          </p:cNvPr>
          <p:cNvPicPr>
            <a:picLocks noChangeAspect="1"/>
          </p:cNvPicPr>
          <p:nvPr/>
        </p:nvPicPr>
        <p:blipFill>
          <a:blip r:embed="rId2"/>
          <a:stretch>
            <a:fillRect/>
          </a:stretch>
        </p:blipFill>
        <p:spPr>
          <a:xfrm>
            <a:off x="591168" y="5766951"/>
            <a:ext cx="4285632" cy="790699"/>
          </a:xfrm>
          <a:prstGeom prst="rect">
            <a:avLst/>
          </a:prstGeom>
        </p:spPr>
      </p:pic>
      <p:sp>
        <p:nvSpPr>
          <p:cNvPr id="5" name="Rectángulo 4">
            <a:extLst>
              <a:ext uri="{FF2B5EF4-FFF2-40B4-BE49-F238E27FC236}">
                <a16:creationId xmlns:a16="http://schemas.microsoft.com/office/drawing/2014/main" id="{C9731923-40F1-414B-F50E-E6E301C752FA}"/>
              </a:ext>
            </a:extLst>
          </p:cNvPr>
          <p:cNvSpPr/>
          <p:nvPr/>
        </p:nvSpPr>
        <p:spPr>
          <a:xfrm>
            <a:off x="3441700" y="558800"/>
            <a:ext cx="5232400" cy="1049831"/>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ítulo 1">
            <a:extLst>
              <a:ext uri="{FF2B5EF4-FFF2-40B4-BE49-F238E27FC236}">
                <a16:creationId xmlns:a16="http://schemas.microsoft.com/office/drawing/2014/main" id="{24BB34CE-BE30-8F9C-721C-8E1874F9875D}"/>
              </a:ext>
            </a:extLst>
          </p:cNvPr>
          <p:cNvSpPr txBox="1">
            <a:spLocks/>
          </p:cNvSpPr>
          <p:nvPr/>
        </p:nvSpPr>
        <p:spPr>
          <a:xfrm>
            <a:off x="638881" y="453077"/>
            <a:ext cx="10909640" cy="1368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err="1">
                <a:solidFill>
                  <a:schemeClr val="accent2">
                    <a:lumMod val="75000"/>
                  </a:schemeClr>
                </a:solidFill>
              </a:rPr>
              <a:t>Introducción</a:t>
            </a:r>
            <a:endParaRPr lang="en-US" sz="6600" b="1" dirty="0">
              <a:solidFill>
                <a:schemeClr val="accent2">
                  <a:lumMod val="75000"/>
                </a:schemeClr>
              </a:solidFill>
            </a:endParaRPr>
          </a:p>
        </p:txBody>
      </p:sp>
      <p:pic>
        <p:nvPicPr>
          <p:cNvPr id="11" name="Picture 2" descr="Plato Con Comida Parrilla. Fiesta De Barbacoa, Picnic Al Aire Libre.  Ilustración De Dibujos Animados De Vector Plano. Objetos Aislados En Un  Fondo Blanco. Ilustraciones Svg, Vectoriales, Clip Art Vectorizado Libre De">
            <a:extLst>
              <a:ext uri="{FF2B5EF4-FFF2-40B4-BE49-F238E27FC236}">
                <a16:creationId xmlns:a16="http://schemas.microsoft.com/office/drawing/2014/main" id="{EE7A1EBA-FFFC-8AF8-5EE3-C5E471C568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8502" y="2187769"/>
            <a:ext cx="3114862" cy="3114862"/>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441E6A23-1FE9-61E6-7610-31F527B54E77}"/>
              </a:ext>
            </a:extLst>
          </p:cNvPr>
          <p:cNvSpPr/>
          <p:nvPr/>
        </p:nvSpPr>
        <p:spPr>
          <a:xfrm>
            <a:off x="6093701" y="2070299"/>
            <a:ext cx="3606800" cy="3443920"/>
          </a:xfrm>
          <a:prstGeom prst="rect">
            <a:avLst/>
          </a:prstGeom>
          <a:solidFill>
            <a:schemeClr val="bg1"/>
          </a:solidFill>
          <a:ln>
            <a:solidFill>
              <a:schemeClr val="bg1"/>
            </a:solid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Picture 4" descr="Vector Ilustración De Dibujos Animados Con Ingredientes De Hornear. Iconos  De Ingredientes De Cocina. Vector De Cocina De Dibujos Animados Alimentos  Culinarios Elementos Para Cocinar. Pastel De Dibujos Animados Preparación  Ingredientes Vectoriales">
            <a:extLst>
              <a:ext uri="{FF2B5EF4-FFF2-40B4-BE49-F238E27FC236}">
                <a16:creationId xmlns:a16="http://schemas.microsoft.com/office/drawing/2014/main" id="{C156AC8D-49B0-1012-2CC1-1F4F0FD6C7D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4037" y="2369195"/>
            <a:ext cx="2846127" cy="284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670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rPr>
              <a:t>1</a:t>
            </a:r>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Clasificación multiclase</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16913"/>
            <a:ext cx="3472832" cy="640737"/>
          </a:xfrm>
          <a:prstGeom prst="rect">
            <a:avLst/>
          </a:prstGeom>
        </p:spPr>
      </p:pic>
      <p:graphicFrame>
        <p:nvGraphicFramePr>
          <p:cNvPr id="5" name="Tabla 4">
            <a:extLst>
              <a:ext uri="{FF2B5EF4-FFF2-40B4-BE49-F238E27FC236}">
                <a16:creationId xmlns:a16="http://schemas.microsoft.com/office/drawing/2014/main" id="{731F6BA1-A736-F1F0-32AC-2ABB0898B1DA}"/>
              </a:ext>
            </a:extLst>
          </p:cNvPr>
          <p:cNvGraphicFramePr>
            <a:graphicFrameLocks noGrp="1"/>
          </p:cNvGraphicFramePr>
          <p:nvPr>
            <p:extLst>
              <p:ext uri="{D42A27DB-BD31-4B8C-83A1-F6EECF244321}">
                <p14:modId xmlns:p14="http://schemas.microsoft.com/office/powerpoint/2010/main" val="2625817380"/>
              </p:ext>
            </p:extLst>
          </p:nvPr>
        </p:nvGraphicFramePr>
        <p:xfrm>
          <a:off x="685800" y="3395182"/>
          <a:ext cx="6642100" cy="1160211"/>
        </p:xfrm>
        <a:graphic>
          <a:graphicData uri="http://schemas.openxmlformats.org/drawingml/2006/table">
            <a:tbl>
              <a:tblPr firstRow="1" bandRow="1">
                <a:tableStyleId>{5A111915-BE36-4E01-A7E5-04B1672EAD32}</a:tableStyleId>
              </a:tblPr>
              <a:tblGrid>
                <a:gridCol w="1470816">
                  <a:extLst>
                    <a:ext uri="{9D8B030D-6E8A-4147-A177-3AD203B41FA5}">
                      <a16:colId xmlns:a16="http://schemas.microsoft.com/office/drawing/2014/main" val="1402727958"/>
                    </a:ext>
                  </a:extLst>
                </a:gridCol>
                <a:gridCol w="1292821">
                  <a:extLst>
                    <a:ext uri="{9D8B030D-6E8A-4147-A177-3AD203B41FA5}">
                      <a16:colId xmlns:a16="http://schemas.microsoft.com/office/drawing/2014/main" val="1258704762"/>
                    </a:ext>
                  </a:extLst>
                </a:gridCol>
                <a:gridCol w="1292821">
                  <a:extLst>
                    <a:ext uri="{9D8B030D-6E8A-4147-A177-3AD203B41FA5}">
                      <a16:colId xmlns:a16="http://schemas.microsoft.com/office/drawing/2014/main" val="342446540"/>
                    </a:ext>
                  </a:extLst>
                </a:gridCol>
                <a:gridCol w="1292821">
                  <a:extLst>
                    <a:ext uri="{9D8B030D-6E8A-4147-A177-3AD203B41FA5}">
                      <a16:colId xmlns:a16="http://schemas.microsoft.com/office/drawing/2014/main" val="1548118998"/>
                    </a:ext>
                  </a:extLst>
                </a:gridCol>
                <a:gridCol w="1292821">
                  <a:extLst>
                    <a:ext uri="{9D8B030D-6E8A-4147-A177-3AD203B41FA5}">
                      <a16:colId xmlns:a16="http://schemas.microsoft.com/office/drawing/2014/main" val="1122875043"/>
                    </a:ext>
                  </a:extLst>
                </a:gridCol>
              </a:tblGrid>
              <a:tr h="548528">
                <a:tc>
                  <a:txBody>
                    <a:bodyPr/>
                    <a:lstStyle/>
                    <a:p>
                      <a:pPr algn="ctr"/>
                      <a:r>
                        <a:rPr lang="es-ES" sz="1800" dirty="0"/>
                        <a:t>Prueba </a:t>
                      </a:r>
                      <a:r>
                        <a:rPr lang="es-ES" sz="1800" dirty="0" err="1"/>
                        <a:t>nº</a:t>
                      </a:r>
                      <a:endParaRPr lang="es-ES" sz="1800"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Número de clases N</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Número de imágenes</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err="1"/>
                        <a:t>Accuracy</a:t>
                      </a:r>
                      <a:endParaRPr lang="es-ES" sz="1800" dirty="0"/>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Tiempo de duración</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1040159430"/>
                  </a:ext>
                </a:extLst>
              </a:tr>
              <a:tr h="520131">
                <a:tc>
                  <a:txBody>
                    <a:bodyPr/>
                    <a:lstStyle/>
                    <a:p>
                      <a:pPr algn="ctr"/>
                      <a:r>
                        <a:rPr lang="es-ES" sz="1800" b="1" dirty="0"/>
                        <a:t>1</a:t>
                      </a:r>
                    </a:p>
                  </a:txBody>
                  <a:tcPr anchor="ctr">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10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700</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0,2757</a:t>
                      </a:r>
                    </a:p>
                  </a:txBody>
                  <a:tcPr anchor="ctr">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noFill/>
                  </a:tcPr>
                </a:tc>
                <a:tc>
                  <a:txBody>
                    <a:bodyPr/>
                    <a:lstStyle/>
                    <a:p>
                      <a:pPr algn="ctr"/>
                      <a:r>
                        <a:rPr lang="es-ES" sz="1800" dirty="0"/>
                        <a:t>1h</a:t>
                      </a:r>
                    </a:p>
                  </a:txBody>
                  <a:tcPr anchor="ctr">
                    <a:lnL w="12700" cap="flat" cmpd="sng" algn="ctr">
                      <a:solidFill>
                        <a:schemeClr val="accent1">
                          <a:lumMod val="40000"/>
                          <a:lumOff val="60000"/>
                        </a:schemeClr>
                      </a:solidFill>
                      <a:prstDash val="solid"/>
                      <a:round/>
                      <a:headEnd type="none" w="med" len="med"/>
                      <a:tailEnd type="none" w="med" len="med"/>
                    </a:lnL>
                    <a:noFill/>
                  </a:tcPr>
                </a:tc>
                <a:extLst>
                  <a:ext uri="{0D108BD9-81ED-4DB2-BD59-A6C34878D82A}">
                    <a16:rowId xmlns:a16="http://schemas.microsoft.com/office/drawing/2014/main" val="795520793"/>
                  </a:ext>
                </a:extLst>
              </a:tr>
            </a:tbl>
          </a:graphicData>
        </a:graphic>
      </p:graphicFrame>
      <p:graphicFrame>
        <p:nvGraphicFramePr>
          <p:cNvPr id="3" name="Tabla 2">
            <a:extLst>
              <a:ext uri="{FF2B5EF4-FFF2-40B4-BE49-F238E27FC236}">
                <a16:creationId xmlns:a16="http://schemas.microsoft.com/office/drawing/2014/main" id="{B9127912-497A-A09D-85B2-B266D0B74549}"/>
              </a:ext>
            </a:extLst>
          </p:cNvPr>
          <p:cNvGraphicFramePr>
            <a:graphicFrameLocks noGrp="1"/>
          </p:cNvGraphicFramePr>
          <p:nvPr>
            <p:extLst>
              <p:ext uri="{D42A27DB-BD31-4B8C-83A1-F6EECF244321}">
                <p14:modId xmlns:p14="http://schemas.microsoft.com/office/powerpoint/2010/main" val="3068502965"/>
              </p:ext>
            </p:extLst>
          </p:nvPr>
        </p:nvGraphicFramePr>
        <p:xfrm>
          <a:off x="7799578" y="2872676"/>
          <a:ext cx="3746500" cy="2863080"/>
        </p:xfrm>
        <a:graphic>
          <a:graphicData uri="http://schemas.openxmlformats.org/drawingml/2006/table">
            <a:tbl>
              <a:tblPr firstRow="1" bandRow="1">
                <a:tableStyleId>{5A111915-BE36-4E01-A7E5-04B1672EAD32}</a:tableStyleId>
              </a:tblPr>
              <a:tblGrid>
                <a:gridCol w="1993900">
                  <a:extLst>
                    <a:ext uri="{9D8B030D-6E8A-4147-A177-3AD203B41FA5}">
                      <a16:colId xmlns:a16="http://schemas.microsoft.com/office/drawing/2014/main" val="3759793576"/>
                    </a:ext>
                  </a:extLst>
                </a:gridCol>
                <a:gridCol w="1752600">
                  <a:extLst>
                    <a:ext uri="{9D8B030D-6E8A-4147-A177-3AD203B41FA5}">
                      <a16:colId xmlns:a16="http://schemas.microsoft.com/office/drawing/2014/main" val="2901804563"/>
                    </a:ext>
                  </a:extLst>
                </a:gridCol>
              </a:tblGrid>
              <a:tr h="491098">
                <a:tc>
                  <a:txBody>
                    <a:bodyPr/>
                    <a:lstStyle/>
                    <a:p>
                      <a:pPr algn="ctr"/>
                      <a:r>
                        <a:rPr lang="es-ES" sz="2400" dirty="0"/>
                        <a:t>Métrica</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2400" dirty="0"/>
                        <a:t>Valor</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437405407"/>
                  </a:ext>
                </a:extLst>
              </a:tr>
              <a:tr h="743977">
                <a:tc>
                  <a:txBody>
                    <a:bodyPr/>
                    <a:lstStyle/>
                    <a:p>
                      <a:pPr algn="ctr"/>
                      <a:r>
                        <a:rPr lang="es-ES" sz="1800" b="1" dirty="0" err="1"/>
                        <a:t>Accuracy</a:t>
                      </a:r>
                      <a:endParaRPr lang="es-ES" sz="1800" b="1"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0,2757</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3997509883"/>
                  </a:ext>
                </a:extLst>
              </a:tr>
              <a:tr h="780357">
                <a:tc>
                  <a:txBody>
                    <a:bodyPr/>
                    <a:lstStyle/>
                    <a:p>
                      <a:pPr algn="ctr"/>
                      <a:r>
                        <a:rPr lang="es-ES" sz="1800" b="1" dirty="0" err="1"/>
                        <a:t>Recall</a:t>
                      </a:r>
                      <a:endParaRPr lang="es-ES" sz="1800" b="1" dirty="0"/>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0,2503</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2729081924"/>
                  </a:ext>
                </a:extLst>
              </a:tr>
              <a:tr h="847648">
                <a:tc>
                  <a:txBody>
                    <a:bodyPr/>
                    <a:lstStyle/>
                    <a:p>
                      <a:pPr algn="ctr"/>
                      <a:r>
                        <a:rPr lang="es-ES" sz="1800" b="1" dirty="0"/>
                        <a:t>F1-score</a:t>
                      </a:r>
                    </a:p>
                  </a:txBody>
                  <a:tcPr anchor="ctr">
                    <a:lnR w="12700" cap="flat" cmpd="sng" algn="ctr">
                      <a:solidFill>
                        <a:schemeClr val="accent1">
                          <a:lumMod val="40000"/>
                          <a:lumOff val="60000"/>
                        </a:schemeClr>
                      </a:solidFill>
                      <a:prstDash val="solid"/>
                      <a:round/>
                      <a:headEnd type="none" w="med" len="med"/>
                      <a:tailEnd type="none" w="med" len="med"/>
                    </a:lnR>
                  </a:tcPr>
                </a:tc>
                <a:tc>
                  <a:txBody>
                    <a:bodyPr/>
                    <a:lstStyle/>
                    <a:p>
                      <a:pPr algn="ctr"/>
                      <a:r>
                        <a:rPr lang="es-ES" sz="1800" dirty="0"/>
                        <a:t>0,2540</a:t>
                      </a:r>
                    </a:p>
                  </a:txBody>
                  <a:tcPr anchor="ctr">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945301868"/>
                  </a:ext>
                </a:extLst>
              </a:tr>
            </a:tbl>
          </a:graphicData>
        </a:graphic>
      </p:graphicFrame>
      <p:sp>
        <p:nvSpPr>
          <p:cNvPr id="4" name="CuadroTexto 3">
            <a:extLst>
              <a:ext uri="{FF2B5EF4-FFF2-40B4-BE49-F238E27FC236}">
                <a16:creationId xmlns:a16="http://schemas.microsoft.com/office/drawing/2014/main" id="{8CBEEFE9-D971-F2CD-0F44-BBBEA1B9814D}"/>
              </a:ext>
            </a:extLst>
          </p:cNvPr>
          <p:cNvSpPr txBox="1"/>
          <p:nvPr/>
        </p:nvSpPr>
        <p:spPr>
          <a:xfrm>
            <a:off x="990600" y="1555983"/>
            <a:ext cx="10071100" cy="523220"/>
          </a:xfrm>
          <a:prstGeom prst="rect">
            <a:avLst/>
          </a:prstGeom>
          <a:noFill/>
        </p:spPr>
        <p:txBody>
          <a:bodyPr wrap="square" rtlCol="0">
            <a:spAutoFit/>
          </a:bodyPr>
          <a:lstStyle/>
          <a:p>
            <a:pPr marL="457200" indent="-457200">
              <a:buFont typeface="Courier New" panose="02070309020205020404" pitchFamily="49" charset="0"/>
              <a:buChar char="o"/>
            </a:pPr>
            <a:r>
              <a:rPr lang="es-ES" sz="2800" b="1" dirty="0"/>
              <a:t>Red convolucional creada por nuestra parte II</a:t>
            </a:r>
          </a:p>
        </p:txBody>
      </p:sp>
      <p:pic>
        <p:nvPicPr>
          <p:cNvPr id="6" name="Picture 2" descr="Comer - Iconos gratis de comida">
            <a:extLst>
              <a:ext uri="{FF2B5EF4-FFF2-40B4-BE49-F238E27FC236}">
                <a16:creationId xmlns:a16="http://schemas.microsoft.com/office/drawing/2014/main" id="{33B3445C-B27F-5E92-A565-DA65502EE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2828" y="366015"/>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B8AE2D2C-312B-91B4-D76C-D0B6D68842D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600" b="92400" l="8000" r="91200">
                        <a14:foregroundMark x1="36200" y1="9400" x2="48800" y2="6000"/>
                        <a14:foregroundMark x1="48800" y1="6000" x2="60400" y2="8600"/>
                        <a14:foregroundMark x1="60400" y1="8600" x2="64600" y2="11600"/>
                        <a14:foregroundMark x1="89800" y1="40600" x2="91773" y2="48370"/>
                        <a14:foregroundMark x1="69683" y1="90564" x2="65273" y2="92312"/>
                        <a14:foregroundMark x1="56205" y1="94552" x2="34200" y2="92600"/>
                        <a14:foregroundMark x1="32832" y1="91845" x2="28400" y2="89400"/>
                        <a14:foregroundMark x1="34200" y1="92600" x2="33660" y2="92302"/>
                        <a14:foregroundMark x1="10800" y1="66600" x2="8461" y2="60232"/>
                        <a14:foregroundMark x1="9800" y1="48200" x2="8600" y2="55800"/>
                        <a14:backgroundMark x1="7768" y1="55670" x2="7600" y2="60200"/>
                        <a14:backgroundMark x1="8400" y1="38600" x2="8055" y2="47927"/>
                        <a14:backgroundMark x1="94000" y1="48600" x2="92200" y2="66000"/>
                        <a14:backgroundMark x1="67800" y1="95000" x2="59000" y2="96400"/>
                        <a14:backgroundMark x1="71600" y1="91000" x2="70800" y2="91600"/>
                        <a14:backgroundMark x1="57800" y1="95800" x2="57000" y2="95800"/>
                        <a14:backgroundMark x1="58800" y1="96600" x2="57200" y2="95600"/>
                        <a14:backgroundMark x1="34200" y1="93400" x2="33400" y2="93000"/>
                      </a14:backgroundRemoval>
                    </a14:imgEffect>
                  </a14:imgLayer>
                </a14:imgProps>
              </a:ext>
            </a:extLst>
          </a:blip>
          <a:stretch>
            <a:fillRect/>
          </a:stretch>
        </p:blipFill>
        <p:spPr>
          <a:xfrm>
            <a:off x="8363623" y="1311012"/>
            <a:ext cx="907377" cy="907377"/>
          </a:xfrm>
          <a:prstGeom prst="rect">
            <a:avLst/>
          </a:prstGeom>
        </p:spPr>
      </p:pic>
      <p:sp>
        <p:nvSpPr>
          <p:cNvPr id="8" name="CuadroTexto 7">
            <a:extLst>
              <a:ext uri="{FF2B5EF4-FFF2-40B4-BE49-F238E27FC236}">
                <a16:creationId xmlns:a16="http://schemas.microsoft.com/office/drawing/2014/main" id="{C8CA0BC3-29DB-BB26-138B-5F62C220830C}"/>
              </a:ext>
            </a:extLst>
          </p:cNvPr>
          <p:cNvSpPr txBox="1"/>
          <p:nvPr/>
        </p:nvSpPr>
        <p:spPr>
          <a:xfrm>
            <a:off x="1917700" y="2355489"/>
            <a:ext cx="7755128" cy="430887"/>
          </a:xfrm>
          <a:prstGeom prst="rect">
            <a:avLst/>
          </a:prstGeom>
          <a:noFill/>
        </p:spPr>
        <p:txBody>
          <a:bodyPr wrap="square" rtlCol="0">
            <a:spAutoFit/>
          </a:bodyPr>
          <a:lstStyle/>
          <a:p>
            <a:pPr marL="342900" indent="-342900">
              <a:buFont typeface="Arial" panose="020B0604020202020204" pitchFamily="34" charset="0"/>
              <a:buChar char="•"/>
            </a:pPr>
            <a:r>
              <a:rPr lang="es-ES" sz="2200" dirty="0"/>
              <a:t>Limitando </a:t>
            </a:r>
            <a:r>
              <a:rPr lang="es-ES" sz="2200" b="1" dirty="0"/>
              <a:t>número de plato y número de imágenes </a:t>
            </a:r>
            <a:r>
              <a:rPr lang="es-ES" sz="2200" dirty="0"/>
              <a:t>por plato</a:t>
            </a:r>
          </a:p>
        </p:txBody>
      </p:sp>
    </p:spTree>
    <p:extLst>
      <p:ext uri="{BB962C8B-B14F-4D97-AF65-F5344CB8AC3E}">
        <p14:creationId xmlns:p14="http://schemas.microsoft.com/office/powerpoint/2010/main" val="1169524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CNN utilizadas</a:t>
            </a:r>
            <a:endParaRPr lang="es-ES" sz="4800" b="1" dirty="0">
              <a:solidFill>
                <a:schemeClr val="bg1"/>
              </a:solidFill>
              <a:effectLst>
                <a:outerShdw blurRad="38100" dist="38100" dir="2700000" algn="tl">
                  <a:srgbClr val="000000">
                    <a:alpha val="43137"/>
                  </a:srgbClr>
                </a:outerShdw>
              </a:effectLst>
              <a:latin typeface="+mn-lt"/>
              <a:cs typeface="Aharoni" panose="02010803020104030203" pitchFamily="2" charset="-79"/>
            </a:endParaRPr>
          </a:p>
        </p:txBody>
      </p:sp>
      <p:sp>
        <p:nvSpPr>
          <p:cNvPr id="3" name="CuadroTexto 2">
            <a:extLst>
              <a:ext uri="{FF2B5EF4-FFF2-40B4-BE49-F238E27FC236}">
                <a16:creationId xmlns:a16="http://schemas.microsoft.com/office/drawing/2014/main" id="{B52A3053-5DB1-59F6-55D5-60CCB7679A48}"/>
              </a:ext>
            </a:extLst>
          </p:cNvPr>
          <p:cNvSpPr txBox="1"/>
          <p:nvPr/>
        </p:nvSpPr>
        <p:spPr>
          <a:xfrm>
            <a:off x="1968499" y="1495626"/>
            <a:ext cx="35052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a:t>Composición propia II</a:t>
            </a:r>
          </a:p>
        </p:txBody>
      </p:sp>
      <p:graphicFrame>
        <p:nvGraphicFramePr>
          <p:cNvPr id="4" name="Tabla 4">
            <a:extLst>
              <a:ext uri="{FF2B5EF4-FFF2-40B4-BE49-F238E27FC236}">
                <a16:creationId xmlns:a16="http://schemas.microsoft.com/office/drawing/2014/main" id="{D46D4234-1788-7A79-8632-0A458AAB210D}"/>
              </a:ext>
            </a:extLst>
          </p:cNvPr>
          <p:cNvGraphicFramePr>
            <a:graphicFrameLocks noGrp="1"/>
          </p:cNvGraphicFramePr>
          <p:nvPr>
            <p:extLst>
              <p:ext uri="{D42A27DB-BD31-4B8C-83A1-F6EECF244321}">
                <p14:modId xmlns:p14="http://schemas.microsoft.com/office/powerpoint/2010/main" val="2746003191"/>
              </p:ext>
            </p:extLst>
          </p:nvPr>
        </p:nvGraphicFramePr>
        <p:xfrm>
          <a:off x="1968499" y="2107023"/>
          <a:ext cx="4626357" cy="4205286"/>
        </p:xfrm>
        <a:graphic>
          <a:graphicData uri="http://schemas.openxmlformats.org/drawingml/2006/table">
            <a:tbl>
              <a:tblPr firstRow="1" bandRow="1">
                <a:tableStyleId>{93296810-A885-4BE3-A3E7-6D5BEEA58F35}</a:tableStyleId>
              </a:tblPr>
              <a:tblGrid>
                <a:gridCol w="1651000">
                  <a:extLst>
                    <a:ext uri="{9D8B030D-6E8A-4147-A177-3AD203B41FA5}">
                      <a16:colId xmlns:a16="http://schemas.microsoft.com/office/drawing/2014/main" val="3909790075"/>
                    </a:ext>
                  </a:extLst>
                </a:gridCol>
                <a:gridCol w="1625600">
                  <a:extLst>
                    <a:ext uri="{9D8B030D-6E8A-4147-A177-3AD203B41FA5}">
                      <a16:colId xmlns:a16="http://schemas.microsoft.com/office/drawing/2014/main" val="76441296"/>
                    </a:ext>
                  </a:extLst>
                </a:gridCol>
                <a:gridCol w="1349757">
                  <a:extLst>
                    <a:ext uri="{9D8B030D-6E8A-4147-A177-3AD203B41FA5}">
                      <a16:colId xmlns:a16="http://schemas.microsoft.com/office/drawing/2014/main" val="1110883311"/>
                    </a:ext>
                  </a:extLst>
                </a:gridCol>
              </a:tblGrid>
              <a:tr h="796482">
                <a:tc>
                  <a:txBody>
                    <a:bodyPr/>
                    <a:lstStyle/>
                    <a:p>
                      <a:pPr algn="ctr"/>
                      <a:r>
                        <a:rPr lang="es-ES" dirty="0"/>
                        <a:t>Tipo de capa</a:t>
                      </a:r>
                    </a:p>
                  </a:txBody>
                  <a:tcPr anchor="ctr"/>
                </a:tc>
                <a:tc>
                  <a:txBody>
                    <a:bodyPr/>
                    <a:lstStyle/>
                    <a:p>
                      <a:pPr algn="ctr"/>
                      <a:r>
                        <a:rPr lang="es-ES" dirty="0"/>
                        <a:t>Dimensión del </a:t>
                      </a:r>
                      <a:r>
                        <a:rPr lang="es-ES"/>
                        <a:t>kernel</a:t>
                      </a:r>
                      <a:endParaRPr lang="es-ES" dirty="0"/>
                    </a:p>
                  </a:txBody>
                  <a:tcPr anchor="ctr"/>
                </a:tc>
                <a:tc>
                  <a:txBody>
                    <a:bodyPr/>
                    <a:lstStyle/>
                    <a:p>
                      <a:pPr algn="ctr"/>
                      <a:r>
                        <a:rPr lang="es-ES" dirty="0"/>
                        <a:t>Número de capas</a:t>
                      </a:r>
                    </a:p>
                  </a:txBody>
                  <a:tcPr anchor="ctr"/>
                </a:tc>
                <a:extLst>
                  <a:ext uri="{0D108BD9-81ED-4DB2-BD59-A6C34878D82A}">
                    <a16:rowId xmlns:a16="http://schemas.microsoft.com/office/drawing/2014/main" val="1184918814"/>
                  </a:ext>
                </a:extLst>
              </a:tr>
              <a:tr h="461454">
                <a:tc>
                  <a:txBody>
                    <a:bodyPr/>
                    <a:lstStyle/>
                    <a:p>
                      <a:pPr algn="ctr"/>
                      <a:r>
                        <a:rPr lang="es-ES" b="1" dirty="0"/>
                        <a:t>Convolucional</a:t>
                      </a:r>
                    </a:p>
                  </a:txBody>
                  <a:tcPr anchor="ctr"/>
                </a:tc>
                <a:tc>
                  <a:txBody>
                    <a:bodyPr/>
                    <a:lstStyle/>
                    <a:p>
                      <a:pPr algn="ctr"/>
                      <a:r>
                        <a:rPr lang="es-ES" dirty="0"/>
                        <a:t>32</a:t>
                      </a:r>
                    </a:p>
                  </a:txBody>
                  <a:tcPr anchor="ctr"/>
                </a:tc>
                <a:tc>
                  <a:txBody>
                    <a:bodyPr/>
                    <a:lstStyle/>
                    <a:p>
                      <a:pPr algn="ctr"/>
                      <a:r>
                        <a:rPr lang="es-ES" dirty="0"/>
                        <a:t>1</a:t>
                      </a:r>
                    </a:p>
                  </a:txBody>
                  <a:tcPr anchor="ctr"/>
                </a:tc>
                <a:extLst>
                  <a:ext uri="{0D108BD9-81ED-4DB2-BD59-A6C34878D82A}">
                    <a16:rowId xmlns:a16="http://schemas.microsoft.com/office/drawing/2014/main" val="2784209659"/>
                  </a:ext>
                </a:extLst>
              </a:tr>
              <a:tr h="461454">
                <a:tc>
                  <a:txBody>
                    <a:bodyPr/>
                    <a:lstStyle/>
                    <a:p>
                      <a:pPr algn="ctr"/>
                      <a:r>
                        <a:rPr lang="es-ES" b="1" dirty="0" err="1"/>
                        <a:t>MaxPooling</a:t>
                      </a:r>
                      <a:endParaRPr lang="es-ES" b="1" dirty="0"/>
                    </a:p>
                  </a:txBody>
                  <a:tcPr anchor="ctr"/>
                </a:tc>
                <a:tc>
                  <a:txBody>
                    <a:bodyPr/>
                    <a:lstStyle/>
                    <a:p>
                      <a:pPr algn="ctr"/>
                      <a:r>
                        <a:rPr lang="es-ES" dirty="0"/>
                        <a:t>-</a:t>
                      </a:r>
                    </a:p>
                  </a:txBody>
                  <a:tcPr anchor="ctr"/>
                </a:tc>
                <a:tc>
                  <a:txBody>
                    <a:bodyPr/>
                    <a:lstStyle/>
                    <a:p>
                      <a:pPr algn="ctr"/>
                      <a:r>
                        <a:rPr lang="es-ES" dirty="0"/>
                        <a:t>1</a:t>
                      </a:r>
                    </a:p>
                  </a:txBody>
                  <a:tcPr anchor="ctr"/>
                </a:tc>
                <a:extLst>
                  <a:ext uri="{0D108BD9-81ED-4DB2-BD59-A6C34878D82A}">
                    <a16:rowId xmlns:a16="http://schemas.microsoft.com/office/drawing/2014/main" val="122070741"/>
                  </a:ext>
                </a:extLst>
              </a:tr>
              <a:tr h="461454">
                <a:tc>
                  <a:txBody>
                    <a:bodyPr/>
                    <a:lstStyle/>
                    <a:p>
                      <a:pPr algn="ctr"/>
                      <a:r>
                        <a:rPr lang="es-ES" b="1" dirty="0"/>
                        <a:t>Convolucional</a:t>
                      </a:r>
                    </a:p>
                  </a:txBody>
                  <a:tcPr anchor="ctr"/>
                </a:tc>
                <a:tc>
                  <a:txBody>
                    <a:bodyPr/>
                    <a:lstStyle/>
                    <a:p>
                      <a:pPr algn="ctr"/>
                      <a:r>
                        <a:rPr lang="es-ES" dirty="0"/>
                        <a:t>64</a:t>
                      </a:r>
                    </a:p>
                  </a:txBody>
                  <a:tcPr anchor="ctr"/>
                </a:tc>
                <a:tc>
                  <a:txBody>
                    <a:bodyPr/>
                    <a:lstStyle/>
                    <a:p>
                      <a:pPr algn="ctr"/>
                      <a:r>
                        <a:rPr lang="es-ES" dirty="0"/>
                        <a:t>1</a:t>
                      </a:r>
                    </a:p>
                  </a:txBody>
                  <a:tcPr anchor="ctr"/>
                </a:tc>
                <a:extLst>
                  <a:ext uri="{0D108BD9-81ED-4DB2-BD59-A6C34878D82A}">
                    <a16:rowId xmlns:a16="http://schemas.microsoft.com/office/drawing/2014/main" val="1478628840"/>
                  </a:ext>
                </a:extLst>
              </a:tr>
              <a:tr h="461454">
                <a:tc>
                  <a:txBody>
                    <a:bodyPr/>
                    <a:lstStyle/>
                    <a:p>
                      <a:pPr algn="ctr"/>
                      <a:r>
                        <a:rPr lang="es-ES" b="1" dirty="0" err="1"/>
                        <a:t>MaxPooling</a:t>
                      </a:r>
                      <a:endParaRPr lang="es-ES" b="1" dirty="0"/>
                    </a:p>
                  </a:txBody>
                  <a:tcPr anchor="ctr"/>
                </a:tc>
                <a:tc>
                  <a:txBody>
                    <a:bodyPr/>
                    <a:lstStyle/>
                    <a:p>
                      <a:pPr algn="ctr"/>
                      <a:r>
                        <a:rPr lang="es-ES" dirty="0"/>
                        <a:t>-</a:t>
                      </a:r>
                    </a:p>
                  </a:txBody>
                  <a:tcPr anchor="ctr"/>
                </a:tc>
                <a:tc>
                  <a:txBody>
                    <a:bodyPr/>
                    <a:lstStyle/>
                    <a:p>
                      <a:pPr algn="ctr"/>
                      <a:r>
                        <a:rPr lang="es-ES" dirty="0"/>
                        <a:t>1</a:t>
                      </a:r>
                    </a:p>
                  </a:txBody>
                  <a:tcPr anchor="ctr"/>
                </a:tc>
                <a:extLst>
                  <a:ext uri="{0D108BD9-81ED-4DB2-BD59-A6C34878D82A}">
                    <a16:rowId xmlns:a16="http://schemas.microsoft.com/office/drawing/2014/main" val="156478331"/>
                  </a:ext>
                </a:extLst>
              </a:tr>
              <a:tr h="461454">
                <a:tc>
                  <a:txBody>
                    <a:bodyPr/>
                    <a:lstStyle/>
                    <a:p>
                      <a:pPr algn="ctr"/>
                      <a:r>
                        <a:rPr lang="es-ES" b="1" dirty="0"/>
                        <a:t>Convolucional</a:t>
                      </a:r>
                    </a:p>
                  </a:txBody>
                  <a:tcPr anchor="ctr"/>
                </a:tc>
                <a:tc>
                  <a:txBody>
                    <a:bodyPr/>
                    <a:lstStyle/>
                    <a:p>
                      <a:pPr algn="ctr"/>
                      <a:r>
                        <a:rPr lang="es-ES" dirty="0"/>
                        <a:t>96</a:t>
                      </a:r>
                    </a:p>
                  </a:txBody>
                  <a:tcPr anchor="ctr"/>
                </a:tc>
                <a:tc>
                  <a:txBody>
                    <a:bodyPr/>
                    <a:lstStyle/>
                    <a:p>
                      <a:pPr algn="ctr"/>
                      <a:r>
                        <a:rPr lang="es-ES" dirty="0"/>
                        <a:t>1</a:t>
                      </a:r>
                    </a:p>
                  </a:txBody>
                  <a:tcPr anchor="ctr"/>
                </a:tc>
                <a:extLst>
                  <a:ext uri="{0D108BD9-81ED-4DB2-BD59-A6C34878D82A}">
                    <a16:rowId xmlns:a16="http://schemas.microsoft.com/office/drawing/2014/main" val="2195289170"/>
                  </a:ext>
                </a:extLst>
              </a:tr>
              <a:tr h="461454">
                <a:tc>
                  <a:txBody>
                    <a:bodyPr/>
                    <a:lstStyle/>
                    <a:p>
                      <a:pPr algn="ctr"/>
                      <a:r>
                        <a:rPr lang="es-ES" b="1" dirty="0" err="1"/>
                        <a:t>MaxPooling</a:t>
                      </a:r>
                      <a:endParaRPr lang="es-ES" b="1" dirty="0"/>
                    </a:p>
                  </a:txBody>
                  <a:tcPr anchor="ctr"/>
                </a:tc>
                <a:tc>
                  <a:txBody>
                    <a:bodyPr/>
                    <a:lstStyle/>
                    <a:p>
                      <a:pPr algn="ctr"/>
                      <a:r>
                        <a:rPr lang="es-ES" dirty="0"/>
                        <a:t>-</a:t>
                      </a:r>
                    </a:p>
                  </a:txBody>
                  <a:tcPr anchor="ctr"/>
                </a:tc>
                <a:tc>
                  <a:txBody>
                    <a:bodyPr/>
                    <a:lstStyle/>
                    <a:p>
                      <a:pPr algn="ctr"/>
                      <a:r>
                        <a:rPr lang="es-ES" dirty="0"/>
                        <a:t>1</a:t>
                      </a:r>
                    </a:p>
                  </a:txBody>
                  <a:tcPr anchor="ctr"/>
                </a:tc>
                <a:extLst>
                  <a:ext uri="{0D108BD9-81ED-4DB2-BD59-A6C34878D82A}">
                    <a16:rowId xmlns:a16="http://schemas.microsoft.com/office/drawing/2014/main" val="2062657028"/>
                  </a:ext>
                </a:extLst>
              </a:tr>
              <a:tr h="461454">
                <a:tc>
                  <a:txBody>
                    <a:bodyPr/>
                    <a:lstStyle/>
                    <a:p>
                      <a:pPr algn="ctr"/>
                      <a:r>
                        <a:rPr lang="es-ES" b="1" dirty="0" err="1"/>
                        <a:t>GlobalAveragePooling</a:t>
                      </a:r>
                      <a:endParaRPr lang="es-ES" b="1" dirty="0"/>
                    </a:p>
                  </a:txBody>
                  <a:tcPr anchor="ctr"/>
                </a:tc>
                <a:tc>
                  <a:txBody>
                    <a:bodyPr/>
                    <a:lstStyle/>
                    <a:p>
                      <a:pPr algn="ctr"/>
                      <a:r>
                        <a:rPr lang="es-ES" dirty="0"/>
                        <a:t>-</a:t>
                      </a:r>
                    </a:p>
                  </a:txBody>
                  <a:tcPr anchor="ctr"/>
                </a:tc>
                <a:tc>
                  <a:txBody>
                    <a:bodyPr/>
                    <a:lstStyle/>
                    <a:p>
                      <a:pPr algn="ctr"/>
                      <a:r>
                        <a:rPr lang="es-ES" dirty="0"/>
                        <a:t>1</a:t>
                      </a:r>
                    </a:p>
                  </a:txBody>
                  <a:tcPr anchor="ctr"/>
                </a:tc>
                <a:extLst>
                  <a:ext uri="{0D108BD9-81ED-4DB2-BD59-A6C34878D82A}">
                    <a16:rowId xmlns:a16="http://schemas.microsoft.com/office/drawing/2014/main" val="437060067"/>
                  </a:ext>
                </a:extLst>
              </a:tr>
            </a:tbl>
          </a:graphicData>
        </a:graphic>
      </p:graphicFrame>
      <p:pic>
        <p:nvPicPr>
          <p:cNvPr id="6" name="Imagen 5">
            <a:extLst>
              <a:ext uri="{FF2B5EF4-FFF2-40B4-BE49-F238E27FC236}">
                <a16:creationId xmlns:a16="http://schemas.microsoft.com/office/drawing/2014/main" id="{DCC9A899-33F6-B812-C7E4-8D4432D79AE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600" b="92400" l="8000" r="91200">
                        <a14:foregroundMark x1="36200" y1="9400" x2="48800" y2="6000"/>
                        <a14:foregroundMark x1="48800" y1="6000" x2="60400" y2="8600"/>
                        <a14:foregroundMark x1="60400" y1="8600" x2="64600" y2="11600"/>
                        <a14:foregroundMark x1="89800" y1="40600" x2="91773" y2="48370"/>
                        <a14:foregroundMark x1="69683" y1="90564" x2="65273" y2="92312"/>
                        <a14:foregroundMark x1="56205" y1="94552" x2="34200" y2="92600"/>
                        <a14:foregroundMark x1="32832" y1="91845" x2="28400" y2="89400"/>
                        <a14:foregroundMark x1="34200" y1="92600" x2="33660" y2="92302"/>
                        <a14:foregroundMark x1="10800" y1="66600" x2="8461" y2="60232"/>
                        <a14:foregroundMark x1="9800" y1="48200" x2="8600" y2="55800"/>
                        <a14:backgroundMark x1="7768" y1="55670" x2="7600" y2="60200"/>
                        <a14:backgroundMark x1="8400" y1="38600" x2="8055" y2="47927"/>
                        <a14:backgroundMark x1="94000" y1="48600" x2="92200" y2="66000"/>
                        <a14:backgroundMark x1="67800" y1="95000" x2="59000" y2="96400"/>
                        <a14:backgroundMark x1="71600" y1="91000" x2="70800" y2="91600"/>
                        <a14:backgroundMark x1="57800" y1="95800" x2="57000" y2="95800"/>
                        <a14:backgroundMark x1="58800" y1="96600" x2="57200" y2="95600"/>
                        <a14:backgroundMark x1="34200" y1="93400" x2="33400" y2="93000"/>
                      </a14:backgroundRemoval>
                    </a14:imgEffect>
                  </a14:imgLayer>
                </a14:imgProps>
              </a:ext>
            </a:extLst>
          </a:blip>
          <a:stretch>
            <a:fillRect/>
          </a:stretch>
        </p:blipFill>
        <p:spPr>
          <a:xfrm>
            <a:off x="5291392" y="1436323"/>
            <a:ext cx="576007" cy="576007"/>
          </a:xfrm>
          <a:prstGeom prst="rect">
            <a:avLst/>
          </a:prstGeom>
        </p:spPr>
      </p:pic>
    </p:spTree>
    <p:extLst>
      <p:ext uri="{BB962C8B-B14F-4D97-AF65-F5344CB8AC3E}">
        <p14:creationId xmlns:p14="http://schemas.microsoft.com/office/powerpoint/2010/main" val="3330147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59A388C-A0F6-4BD5-8BE8-23D66464BF89}"/>
              </a:ext>
            </a:extLst>
          </p:cNvPr>
          <p:cNvSpPr>
            <a:spLocks noGrp="1"/>
          </p:cNvSpPr>
          <p:nvPr>
            <p:ph idx="1"/>
          </p:nvPr>
        </p:nvSpPr>
        <p:spPr>
          <a:xfrm>
            <a:off x="838200" y="2236711"/>
            <a:ext cx="4140200" cy="664357"/>
          </a:xfrm>
        </p:spPr>
        <p:txBody>
          <a:bodyPr/>
          <a:lstStyle/>
          <a:p>
            <a:r>
              <a:rPr lang="es-ES" b="1" dirty="0"/>
              <a:t>Intolerancia alimentaria</a:t>
            </a:r>
          </a:p>
        </p:txBody>
      </p:sp>
      <p:sp>
        <p:nvSpPr>
          <p:cNvPr id="4" name="CuadroTexto 3">
            <a:extLst>
              <a:ext uri="{FF2B5EF4-FFF2-40B4-BE49-F238E27FC236}">
                <a16:creationId xmlns:a16="http://schemas.microsoft.com/office/drawing/2014/main" id="{3BD9F084-39D5-ACEF-95EB-0FF86A36D9EF}"/>
              </a:ext>
            </a:extLst>
          </p:cNvPr>
          <p:cNvSpPr txBox="1"/>
          <p:nvPr/>
        </p:nvSpPr>
        <p:spPr>
          <a:xfrm>
            <a:off x="838200" y="4552071"/>
            <a:ext cx="2489200" cy="523220"/>
          </a:xfrm>
          <a:prstGeom prst="rect">
            <a:avLst/>
          </a:prstGeom>
          <a:noFill/>
        </p:spPr>
        <p:txBody>
          <a:bodyPr wrap="square" rtlCol="0">
            <a:spAutoFit/>
          </a:bodyPr>
          <a:lstStyle/>
          <a:p>
            <a:pPr marL="285750" indent="-285750">
              <a:buFont typeface="Arial" panose="020B0604020202020204" pitchFamily="34" charset="0"/>
              <a:buChar char="•"/>
            </a:pPr>
            <a:r>
              <a:rPr lang="es-ES" sz="2800" b="1" dirty="0"/>
              <a:t>Limitaciones</a:t>
            </a:r>
          </a:p>
        </p:txBody>
      </p:sp>
      <p:sp>
        <p:nvSpPr>
          <p:cNvPr id="6" name="Abrir llave 5">
            <a:extLst>
              <a:ext uri="{FF2B5EF4-FFF2-40B4-BE49-F238E27FC236}">
                <a16:creationId xmlns:a16="http://schemas.microsoft.com/office/drawing/2014/main" id="{9862EFB0-BDCA-32F6-5A17-51676D73939C}"/>
              </a:ext>
            </a:extLst>
          </p:cNvPr>
          <p:cNvSpPr/>
          <p:nvPr/>
        </p:nvSpPr>
        <p:spPr>
          <a:xfrm>
            <a:off x="7408691" y="3987560"/>
            <a:ext cx="849142" cy="1549400"/>
          </a:xfrm>
          <a:prstGeom prst="leftBrac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CuadroTexto 6">
            <a:extLst>
              <a:ext uri="{FF2B5EF4-FFF2-40B4-BE49-F238E27FC236}">
                <a16:creationId xmlns:a16="http://schemas.microsoft.com/office/drawing/2014/main" id="{E938CC9D-6400-B9BF-3C43-D8985844F802}"/>
              </a:ext>
            </a:extLst>
          </p:cNvPr>
          <p:cNvSpPr txBox="1"/>
          <p:nvPr/>
        </p:nvSpPr>
        <p:spPr>
          <a:xfrm>
            <a:off x="4270031" y="4511757"/>
            <a:ext cx="3138660" cy="523220"/>
          </a:xfrm>
          <a:prstGeom prst="rect">
            <a:avLst/>
          </a:prstGeom>
          <a:noFill/>
        </p:spPr>
        <p:txBody>
          <a:bodyPr wrap="square" rtlCol="0">
            <a:spAutoFit/>
          </a:bodyPr>
          <a:lstStyle/>
          <a:p>
            <a:r>
              <a:rPr lang="es-ES" sz="2800" dirty="0"/>
              <a:t>Recursos limitados</a:t>
            </a:r>
          </a:p>
        </p:txBody>
      </p:sp>
      <p:sp>
        <p:nvSpPr>
          <p:cNvPr id="9" name="Flecha: a la derecha 8">
            <a:extLst>
              <a:ext uri="{FF2B5EF4-FFF2-40B4-BE49-F238E27FC236}">
                <a16:creationId xmlns:a16="http://schemas.microsoft.com/office/drawing/2014/main" id="{47CB4710-084F-5DEC-3BD2-AF5DE4F410CE}"/>
              </a:ext>
            </a:extLst>
          </p:cNvPr>
          <p:cNvSpPr/>
          <p:nvPr/>
        </p:nvSpPr>
        <p:spPr>
          <a:xfrm>
            <a:off x="3350601" y="4673600"/>
            <a:ext cx="660400" cy="254000"/>
          </a:xfrm>
          <a:prstGeom prst="rightArrow">
            <a:avLst/>
          </a:prstGeom>
          <a:noFill/>
          <a:ln w="2222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65616194-4534-9F9A-E7FC-B19D784F7906}"/>
              </a:ext>
            </a:extLst>
          </p:cNvPr>
          <p:cNvSpPr txBox="1"/>
          <p:nvPr/>
        </p:nvSpPr>
        <p:spPr>
          <a:xfrm>
            <a:off x="8450482" y="3743647"/>
            <a:ext cx="3138660" cy="461665"/>
          </a:xfrm>
          <a:prstGeom prst="rect">
            <a:avLst/>
          </a:prstGeom>
          <a:noFill/>
        </p:spPr>
        <p:txBody>
          <a:bodyPr wrap="square" rtlCol="0">
            <a:spAutoFit/>
          </a:bodyPr>
          <a:lstStyle/>
          <a:p>
            <a:pPr marL="342900" indent="-342900">
              <a:buFont typeface="Courier New" panose="02070309020205020404" pitchFamily="49" charset="0"/>
              <a:buChar char="o"/>
            </a:pPr>
            <a:r>
              <a:rPr lang="es-ES" sz="2400" dirty="0"/>
              <a:t>RAM</a:t>
            </a:r>
          </a:p>
        </p:txBody>
      </p:sp>
      <p:sp>
        <p:nvSpPr>
          <p:cNvPr id="11" name="CuadroTexto 10">
            <a:extLst>
              <a:ext uri="{FF2B5EF4-FFF2-40B4-BE49-F238E27FC236}">
                <a16:creationId xmlns:a16="http://schemas.microsoft.com/office/drawing/2014/main" id="{E7582CC2-8F2A-57AD-5596-7AECBCC90F9F}"/>
              </a:ext>
            </a:extLst>
          </p:cNvPr>
          <p:cNvSpPr txBox="1"/>
          <p:nvPr/>
        </p:nvSpPr>
        <p:spPr>
          <a:xfrm>
            <a:off x="8450482" y="4504435"/>
            <a:ext cx="3138660" cy="461665"/>
          </a:xfrm>
          <a:prstGeom prst="rect">
            <a:avLst/>
          </a:prstGeom>
          <a:noFill/>
        </p:spPr>
        <p:txBody>
          <a:bodyPr wrap="square" rtlCol="0">
            <a:spAutoFit/>
          </a:bodyPr>
          <a:lstStyle/>
          <a:p>
            <a:pPr marL="342900" indent="-342900">
              <a:buFont typeface="Courier New" panose="02070309020205020404" pitchFamily="49" charset="0"/>
              <a:buChar char="o"/>
            </a:pPr>
            <a:r>
              <a:rPr lang="es-ES" sz="2400" dirty="0"/>
              <a:t>GPU</a:t>
            </a:r>
          </a:p>
        </p:txBody>
      </p:sp>
      <p:sp>
        <p:nvSpPr>
          <p:cNvPr id="12" name="CuadroTexto 11">
            <a:extLst>
              <a:ext uri="{FF2B5EF4-FFF2-40B4-BE49-F238E27FC236}">
                <a16:creationId xmlns:a16="http://schemas.microsoft.com/office/drawing/2014/main" id="{CE1FD451-2F91-B53A-430B-FFB60F521899}"/>
              </a:ext>
            </a:extLst>
          </p:cNvPr>
          <p:cNvSpPr txBox="1"/>
          <p:nvPr/>
        </p:nvSpPr>
        <p:spPr>
          <a:xfrm>
            <a:off x="8450482" y="5306367"/>
            <a:ext cx="3138660" cy="461665"/>
          </a:xfrm>
          <a:prstGeom prst="rect">
            <a:avLst/>
          </a:prstGeom>
          <a:noFill/>
        </p:spPr>
        <p:txBody>
          <a:bodyPr wrap="square" rtlCol="0">
            <a:spAutoFit/>
          </a:bodyPr>
          <a:lstStyle/>
          <a:p>
            <a:pPr marL="342900" indent="-342900">
              <a:buFont typeface="Courier New" panose="02070309020205020404" pitchFamily="49" charset="0"/>
              <a:buChar char="o"/>
            </a:pPr>
            <a:r>
              <a:rPr lang="es-ES" sz="2400" dirty="0"/>
              <a:t>Tiempo de cómputo</a:t>
            </a:r>
          </a:p>
        </p:txBody>
      </p:sp>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Definición del problema</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26691"/>
            <a:ext cx="3419833" cy="630959"/>
          </a:xfrm>
          <a:prstGeom prst="rect">
            <a:avLst/>
          </a:prstGeom>
        </p:spPr>
      </p:pic>
      <p:pic>
        <p:nvPicPr>
          <p:cNvPr id="19" name="Imagen 18">
            <a:extLst>
              <a:ext uri="{FF2B5EF4-FFF2-40B4-BE49-F238E27FC236}">
                <a16:creationId xmlns:a16="http://schemas.microsoft.com/office/drawing/2014/main" id="{B4141E4F-F1A5-8B85-82AB-B0C47CED9076}"/>
              </a:ext>
            </a:extLst>
          </p:cNvPr>
          <p:cNvPicPr>
            <a:picLocks noChangeAspect="1"/>
          </p:cNvPicPr>
          <p:nvPr/>
        </p:nvPicPr>
        <p:blipFill>
          <a:blip r:embed="rId3"/>
          <a:stretch>
            <a:fillRect/>
          </a:stretch>
        </p:blipFill>
        <p:spPr>
          <a:xfrm>
            <a:off x="5117499" y="1580318"/>
            <a:ext cx="2336468" cy="2297955"/>
          </a:xfrm>
          <a:prstGeom prst="rect">
            <a:avLst/>
          </a:prstGeom>
        </p:spPr>
      </p:pic>
      <p:sp>
        <p:nvSpPr>
          <p:cNvPr id="5" name="CuadroTexto 4">
            <a:extLst>
              <a:ext uri="{FF2B5EF4-FFF2-40B4-BE49-F238E27FC236}">
                <a16:creationId xmlns:a16="http://schemas.microsoft.com/office/drawing/2014/main" id="{29EB4084-42AA-C458-B679-86F021BB6859}"/>
              </a:ext>
            </a:extLst>
          </p:cNvPr>
          <p:cNvSpPr txBox="1"/>
          <p:nvPr/>
        </p:nvSpPr>
        <p:spPr>
          <a:xfrm>
            <a:off x="11271922" y="6322184"/>
            <a:ext cx="825502" cy="369332"/>
          </a:xfrm>
          <a:prstGeom prst="rect">
            <a:avLst/>
          </a:prstGeom>
          <a:noFill/>
        </p:spPr>
        <p:txBody>
          <a:bodyPr wrap="square" rtlCol="0">
            <a:spAutoFit/>
          </a:bodyPr>
          <a:lstStyle/>
          <a:p>
            <a:r>
              <a:rPr lang="es-ES" dirty="0"/>
              <a:t>4/28</a:t>
            </a:r>
          </a:p>
        </p:txBody>
      </p:sp>
    </p:spTree>
    <p:extLst>
      <p:ext uri="{BB962C8B-B14F-4D97-AF65-F5344CB8AC3E}">
        <p14:creationId xmlns:p14="http://schemas.microsoft.com/office/powerpoint/2010/main" val="803913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59A388C-A0F6-4BD5-8BE8-23D66464BF89}"/>
              </a:ext>
            </a:extLst>
          </p:cNvPr>
          <p:cNvSpPr>
            <a:spLocks noGrp="1"/>
          </p:cNvSpPr>
          <p:nvPr>
            <p:ph idx="1"/>
          </p:nvPr>
        </p:nvSpPr>
        <p:spPr>
          <a:xfrm>
            <a:off x="1231900" y="1913136"/>
            <a:ext cx="7912100" cy="664357"/>
          </a:xfrm>
        </p:spPr>
        <p:txBody>
          <a:bodyPr>
            <a:normAutofit/>
          </a:bodyPr>
          <a:lstStyle/>
          <a:p>
            <a:r>
              <a:rPr lang="es-ES" sz="2400" dirty="0"/>
              <a:t>Llevar a cabo una clasificación multiclase – platos de comida </a:t>
            </a:r>
          </a:p>
        </p:txBody>
      </p:sp>
      <p:sp>
        <p:nvSpPr>
          <p:cNvPr id="4" name="CuadroTexto 3">
            <a:extLst>
              <a:ext uri="{FF2B5EF4-FFF2-40B4-BE49-F238E27FC236}">
                <a16:creationId xmlns:a16="http://schemas.microsoft.com/office/drawing/2014/main" id="{3BD9F084-39D5-ACEF-95EB-0FF86A36D9EF}"/>
              </a:ext>
            </a:extLst>
          </p:cNvPr>
          <p:cNvSpPr txBox="1"/>
          <p:nvPr/>
        </p:nvSpPr>
        <p:spPr>
          <a:xfrm>
            <a:off x="1231900" y="4504400"/>
            <a:ext cx="7239000" cy="830997"/>
          </a:xfrm>
          <a:prstGeom prst="rect">
            <a:avLst/>
          </a:prstGeom>
          <a:noFill/>
        </p:spPr>
        <p:txBody>
          <a:bodyPr wrap="square" rtlCol="0">
            <a:spAutoFit/>
          </a:bodyPr>
          <a:lstStyle/>
          <a:p>
            <a:pPr marL="285750" indent="-285750">
              <a:buFont typeface="Arial" panose="020B0604020202020204" pitchFamily="34" charset="0"/>
              <a:buChar char="•"/>
            </a:pPr>
            <a:r>
              <a:rPr lang="es-ES" sz="2400" dirty="0"/>
              <a:t>Diferencia de resultados entre redes pre entrenadas y redes creadas autónomamente por nuestra parte</a:t>
            </a:r>
          </a:p>
        </p:txBody>
      </p:sp>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Objetivos planteados</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893293"/>
            <a:ext cx="3600851" cy="664357"/>
          </a:xfrm>
          <a:prstGeom prst="rect">
            <a:avLst/>
          </a:prstGeom>
        </p:spPr>
      </p:pic>
      <p:sp>
        <p:nvSpPr>
          <p:cNvPr id="2" name="Marcador de contenido 2">
            <a:extLst>
              <a:ext uri="{FF2B5EF4-FFF2-40B4-BE49-F238E27FC236}">
                <a16:creationId xmlns:a16="http://schemas.microsoft.com/office/drawing/2014/main" id="{565852C4-45AA-A6C2-D5D1-F45E522221E3}"/>
              </a:ext>
            </a:extLst>
          </p:cNvPr>
          <p:cNvSpPr txBox="1">
            <a:spLocks/>
          </p:cNvSpPr>
          <p:nvPr/>
        </p:nvSpPr>
        <p:spPr>
          <a:xfrm>
            <a:off x="1231900" y="3175687"/>
            <a:ext cx="7569200" cy="664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t>Llevar a cabo una clasificación </a:t>
            </a:r>
            <a:r>
              <a:rPr lang="es-ES" sz="2400" dirty="0" err="1"/>
              <a:t>multilabel</a:t>
            </a:r>
            <a:r>
              <a:rPr lang="es-ES" sz="2400" dirty="0"/>
              <a:t> – ingredientes</a:t>
            </a:r>
          </a:p>
        </p:txBody>
      </p:sp>
      <p:pic>
        <p:nvPicPr>
          <p:cNvPr id="2050" name="Picture 2" descr="Comer - Iconos gratis de comida">
            <a:extLst>
              <a:ext uri="{FF2B5EF4-FFF2-40B4-BE49-F238E27FC236}">
                <a16:creationId xmlns:a16="http://schemas.microsoft.com/office/drawing/2014/main" id="{20E55CC9-6767-DCE6-9BC4-972766CB0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500" y="1550992"/>
            <a:ext cx="11176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gredientes - Iconos gratis de comida">
            <a:extLst>
              <a:ext uri="{FF2B5EF4-FFF2-40B4-BE49-F238E27FC236}">
                <a16:creationId xmlns:a16="http://schemas.microsoft.com/office/drawing/2014/main" id="{54424C3D-0478-AC58-CF3D-E911A8394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000" y="2761825"/>
            <a:ext cx="1157005" cy="115700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46E080EB-D648-E93E-E434-C7D99359B5B4}"/>
              </a:ext>
            </a:extLst>
          </p:cNvPr>
          <p:cNvPicPr>
            <a:picLocks noChangeAspect="1"/>
          </p:cNvPicPr>
          <p:nvPr/>
        </p:nvPicPr>
        <p:blipFill>
          <a:blip r:embed="rId5"/>
          <a:stretch>
            <a:fillRect/>
          </a:stretch>
        </p:blipFill>
        <p:spPr>
          <a:xfrm>
            <a:off x="8636000" y="4210279"/>
            <a:ext cx="1096342" cy="1419238"/>
          </a:xfrm>
          <a:prstGeom prst="rect">
            <a:avLst/>
          </a:prstGeom>
        </p:spPr>
      </p:pic>
      <p:pic>
        <p:nvPicPr>
          <p:cNvPr id="2056" name="Picture 8" descr="vs versus letras vector logo icono aislado en blanco antecedentes. vs versus  símbolo para confrontación o oposición diseño concepto 22883025 Vector en  Vecteezy">
            <a:extLst>
              <a:ext uri="{FF2B5EF4-FFF2-40B4-BE49-F238E27FC236}">
                <a16:creationId xmlns:a16="http://schemas.microsoft.com/office/drawing/2014/main" id="{6CAEB88E-648D-0D9F-91E0-4724F10162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0377" y="4577049"/>
            <a:ext cx="699846" cy="69984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8D4DAF3C-C0BA-9E1B-8A0D-DD5153304E4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600" b="92400" l="8000" r="91200">
                        <a14:foregroundMark x1="36200" y1="9400" x2="48800" y2="6000"/>
                        <a14:foregroundMark x1="48800" y1="6000" x2="60400" y2="8600"/>
                        <a14:foregroundMark x1="60400" y1="8600" x2="64600" y2="11600"/>
                        <a14:foregroundMark x1="89800" y1="40600" x2="91773" y2="48370"/>
                        <a14:foregroundMark x1="69683" y1="90564" x2="65273" y2="92312"/>
                        <a14:foregroundMark x1="56205" y1="94552" x2="34200" y2="92600"/>
                        <a14:foregroundMark x1="32832" y1="91845" x2="28400" y2="89400"/>
                        <a14:foregroundMark x1="34200" y1="92600" x2="33660" y2="92302"/>
                        <a14:foregroundMark x1="10800" y1="66600" x2="8461" y2="60232"/>
                        <a14:foregroundMark x1="9800" y1="48200" x2="8600" y2="55800"/>
                        <a14:backgroundMark x1="7768" y1="55670" x2="7600" y2="60200"/>
                        <a14:backgroundMark x1="8400" y1="38600" x2="8055" y2="47927"/>
                        <a14:backgroundMark x1="94000" y1="48600" x2="92200" y2="66000"/>
                        <a14:backgroundMark x1="67800" y1="95000" x2="59000" y2="96400"/>
                        <a14:backgroundMark x1="71600" y1="91000" x2="70800" y2="91600"/>
                        <a14:backgroundMark x1="57800" y1="95800" x2="57000" y2="95800"/>
                        <a14:backgroundMark x1="58800" y1="96600" x2="57200" y2="95600"/>
                        <a14:backgroundMark x1="34200" y1="93400" x2="33400" y2="93000"/>
                      </a14:backgroundRemoval>
                    </a14:imgEffect>
                  </a14:imgLayer>
                </a14:imgProps>
              </a:ext>
            </a:extLst>
          </a:blip>
          <a:stretch>
            <a:fillRect/>
          </a:stretch>
        </p:blipFill>
        <p:spPr>
          <a:xfrm>
            <a:off x="10370223" y="4230563"/>
            <a:ext cx="1288377" cy="1288377"/>
          </a:xfrm>
          <a:prstGeom prst="rect">
            <a:avLst/>
          </a:prstGeom>
        </p:spPr>
      </p:pic>
      <p:sp>
        <p:nvSpPr>
          <p:cNvPr id="18" name="CuadroTexto 17">
            <a:extLst>
              <a:ext uri="{FF2B5EF4-FFF2-40B4-BE49-F238E27FC236}">
                <a16:creationId xmlns:a16="http://schemas.microsoft.com/office/drawing/2014/main" id="{1F8C745F-E253-7289-4613-90CDDBF1012A}"/>
              </a:ext>
            </a:extLst>
          </p:cNvPr>
          <p:cNvSpPr txBox="1"/>
          <p:nvPr/>
        </p:nvSpPr>
        <p:spPr>
          <a:xfrm>
            <a:off x="11271922" y="6322184"/>
            <a:ext cx="825502" cy="369332"/>
          </a:xfrm>
          <a:prstGeom prst="rect">
            <a:avLst/>
          </a:prstGeom>
          <a:noFill/>
        </p:spPr>
        <p:txBody>
          <a:bodyPr wrap="square" rtlCol="0">
            <a:spAutoFit/>
          </a:bodyPr>
          <a:lstStyle/>
          <a:p>
            <a:r>
              <a:rPr lang="es-ES" dirty="0"/>
              <a:t>5/28</a:t>
            </a:r>
          </a:p>
        </p:txBody>
      </p:sp>
    </p:spTree>
    <p:extLst>
      <p:ext uri="{BB962C8B-B14F-4D97-AF65-F5344CB8AC3E}">
        <p14:creationId xmlns:p14="http://schemas.microsoft.com/office/powerpoint/2010/main" val="102497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59A388C-A0F6-4BD5-8BE8-23D66464BF89}"/>
              </a:ext>
            </a:extLst>
          </p:cNvPr>
          <p:cNvSpPr>
            <a:spLocks noGrp="1"/>
          </p:cNvSpPr>
          <p:nvPr>
            <p:ph idx="1"/>
          </p:nvPr>
        </p:nvSpPr>
        <p:spPr>
          <a:xfrm>
            <a:off x="4267200" y="1774822"/>
            <a:ext cx="3340100" cy="664357"/>
          </a:xfrm>
        </p:spPr>
        <p:txBody>
          <a:bodyPr>
            <a:normAutofit fontScale="92500" lnSpcReduction="20000"/>
          </a:bodyPr>
          <a:lstStyle/>
          <a:p>
            <a:pPr marL="0" indent="0">
              <a:buNone/>
            </a:pPr>
            <a:r>
              <a:rPr lang="es-ES" b="1" dirty="0">
                <a:solidFill>
                  <a:schemeClr val="accent2">
                    <a:lumMod val="75000"/>
                  </a:schemeClr>
                </a:solidFill>
              </a:rPr>
              <a:t>Redes neuronales convolucionales (CNN)</a:t>
            </a:r>
          </a:p>
        </p:txBody>
      </p:sp>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Solución aplicada</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69000"/>
            <a:ext cx="3190515" cy="588650"/>
          </a:xfrm>
          <a:prstGeom prst="rect">
            <a:avLst/>
          </a:prstGeom>
        </p:spPr>
      </p:pic>
      <p:pic>
        <p:nvPicPr>
          <p:cNvPr id="6146" name="Picture 2" descr="Red neuronal convolucional [4] | Download Scientific Diagram">
            <a:extLst>
              <a:ext uri="{FF2B5EF4-FFF2-40B4-BE49-F238E27FC236}">
                <a16:creationId xmlns:a16="http://schemas.microsoft.com/office/drawing/2014/main" id="{AF4DFE8E-FFA8-85C3-B8A1-0DB3C7609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220" y="2666512"/>
            <a:ext cx="6654597" cy="267890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4E635453-A15F-EDFD-8FC8-164FC69E2B5F}"/>
              </a:ext>
            </a:extLst>
          </p:cNvPr>
          <p:cNvSpPr/>
          <p:nvPr/>
        </p:nvSpPr>
        <p:spPr>
          <a:xfrm>
            <a:off x="4114800" y="1671830"/>
            <a:ext cx="3492500" cy="833917"/>
          </a:xfrm>
          <a:prstGeom prst="roundRect">
            <a:avLst/>
          </a:prstGeom>
          <a:noFill/>
          <a:ln w="25400">
            <a:solidFill>
              <a:srgbClr val="ED7E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2F2C26FC-1540-5EF3-D735-246AF12B778F}"/>
              </a:ext>
            </a:extLst>
          </p:cNvPr>
          <p:cNvSpPr/>
          <p:nvPr/>
        </p:nvSpPr>
        <p:spPr>
          <a:xfrm>
            <a:off x="4487717" y="3200419"/>
            <a:ext cx="747184" cy="2623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62C6763A-CC3C-7E61-A4D5-89DD3E987554}"/>
              </a:ext>
            </a:extLst>
          </p:cNvPr>
          <p:cNvSpPr/>
          <p:nvPr/>
        </p:nvSpPr>
        <p:spPr>
          <a:xfrm>
            <a:off x="5968862" y="3201307"/>
            <a:ext cx="602798" cy="1726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37E32B14-FEF6-AB2B-F000-0C7A4C1D7C60}"/>
              </a:ext>
            </a:extLst>
          </p:cNvPr>
          <p:cNvSpPr txBox="1"/>
          <p:nvPr/>
        </p:nvSpPr>
        <p:spPr>
          <a:xfrm>
            <a:off x="4496661" y="3193397"/>
            <a:ext cx="1123681" cy="230832"/>
          </a:xfrm>
          <a:prstGeom prst="rect">
            <a:avLst/>
          </a:prstGeom>
          <a:noFill/>
        </p:spPr>
        <p:txBody>
          <a:bodyPr wrap="square" rtlCol="0">
            <a:spAutoFit/>
          </a:bodyPr>
          <a:lstStyle/>
          <a:p>
            <a:r>
              <a:rPr lang="es-ES" sz="900" dirty="0" err="1">
                <a:solidFill>
                  <a:schemeClr val="tx1">
                    <a:lumMod val="65000"/>
                    <a:lumOff val="35000"/>
                  </a:schemeClr>
                </a:solidFill>
              </a:rPr>
              <a:t>Pooling</a:t>
            </a:r>
            <a:endParaRPr lang="es-ES" sz="900" dirty="0">
              <a:solidFill>
                <a:schemeClr val="tx1">
                  <a:lumMod val="65000"/>
                  <a:lumOff val="35000"/>
                </a:schemeClr>
              </a:solidFill>
            </a:endParaRPr>
          </a:p>
        </p:txBody>
      </p:sp>
      <p:sp>
        <p:nvSpPr>
          <p:cNvPr id="18" name="CuadroTexto 17">
            <a:extLst>
              <a:ext uri="{FF2B5EF4-FFF2-40B4-BE49-F238E27FC236}">
                <a16:creationId xmlns:a16="http://schemas.microsoft.com/office/drawing/2014/main" id="{3AB30482-10D0-6E92-DC18-3918ADB84620}"/>
              </a:ext>
            </a:extLst>
          </p:cNvPr>
          <p:cNvSpPr txBox="1"/>
          <p:nvPr/>
        </p:nvSpPr>
        <p:spPr>
          <a:xfrm>
            <a:off x="6019800" y="3374006"/>
            <a:ext cx="1123681" cy="230832"/>
          </a:xfrm>
          <a:prstGeom prst="rect">
            <a:avLst/>
          </a:prstGeom>
          <a:noFill/>
        </p:spPr>
        <p:txBody>
          <a:bodyPr wrap="square" rtlCol="0">
            <a:spAutoFit/>
          </a:bodyPr>
          <a:lstStyle/>
          <a:p>
            <a:r>
              <a:rPr lang="es-ES" sz="900" dirty="0" err="1">
                <a:solidFill>
                  <a:schemeClr val="tx1">
                    <a:lumMod val="65000"/>
                    <a:lumOff val="35000"/>
                  </a:schemeClr>
                </a:solidFill>
              </a:rPr>
              <a:t>Pooling</a:t>
            </a:r>
            <a:endParaRPr lang="es-ES" sz="900" dirty="0">
              <a:solidFill>
                <a:schemeClr val="tx1">
                  <a:lumMod val="65000"/>
                  <a:lumOff val="35000"/>
                </a:schemeClr>
              </a:solidFill>
            </a:endParaRPr>
          </a:p>
        </p:txBody>
      </p:sp>
      <p:pic>
        <p:nvPicPr>
          <p:cNvPr id="23" name="Imagen 22">
            <a:extLst>
              <a:ext uri="{FF2B5EF4-FFF2-40B4-BE49-F238E27FC236}">
                <a16:creationId xmlns:a16="http://schemas.microsoft.com/office/drawing/2014/main" id="{9D8B7CA0-FDAE-0872-CE07-6BF49DD4235D}"/>
              </a:ext>
            </a:extLst>
          </p:cNvPr>
          <p:cNvPicPr>
            <a:picLocks noChangeAspect="1"/>
          </p:cNvPicPr>
          <p:nvPr/>
        </p:nvPicPr>
        <p:blipFill>
          <a:blip r:embed="rId4"/>
          <a:stretch>
            <a:fillRect/>
          </a:stretch>
        </p:blipFill>
        <p:spPr>
          <a:xfrm>
            <a:off x="502179" y="3496722"/>
            <a:ext cx="1409338" cy="1064648"/>
          </a:xfrm>
          <a:prstGeom prst="rect">
            <a:avLst/>
          </a:prstGeom>
        </p:spPr>
      </p:pic>
      <p:sp>
        <p:nvSpPr>
          <p:cNvPr id="24" name="Flecha: a la derecha 23">
            <a:extLst>
              <a:ext uri="{FF2B5EF4-FFF2-40B4-BE49-F238E27FC236}">
                <a16:creationId xmlns:a16="http://schemas.microsoft.com/office/drawing/2014/main" id="{CE8E4074-D648-3D23-87C7-28CA6CDF4C53}"/>
              </a:ext>
            </a:extLst>
          </p:cNvPr>
          <p:cNvSpPr/>
          <p:nvPr/>
        </p:nvSpPr>
        <p:spPr>
          <a:xfrm>
            <a:off x="2137084" y="3863298"/>
            <a:ext cx="485692" cy="223788"/>
          </a:xfrm>
          <a:prstGeom prst="rightArrow">
            <a:avLst/>
          </a:prstGeom>
          <a:noFill/>
          <a:ln w="22225">
            <a:solidFill>
              <a:srgbClr val="ED7E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CuadroTexto 26">
            <a:extLst>
              <a:ext uri="{FF2B5EF4-FFF2-40B4-BE49-F238E27FC236}">
                <a16:creationId xmlns:a16="http://schemas.microsoft.com/office/drawing/2014/main" id="{E605340F-4D94-D68E-A017-3808D826328B}"/>
              </a:ext>
            </a:extLst>
          </p:cNvPr>
          <p:cNvSpPr txBox="1"/>
          <p:nvPr/>
        </p:nvSpPr>
        <p:spPr>
          <a:xfrm>
            <a:off x="9815306" y="2395064"/>
            <a:ext cx="1317095" cy="369332"/>
          </a:xfrm>
          <a:prstGeom prst="rect">
            <a:avLst/>
          </a:prstGeom>
          <a:noFill/>
        </p:spPr>
        <p:txBody>
          <a:bodyPr wrap="square" rtlCol="0">
            <a:spAutoFit/>
          </a:bodyPr>
          <a:lstStyle/>
          <a:p>
            <a:pPr algn="ctr"/>
            <a:r>
              <a:rPr lang="es-ES" b="1" dirty="0">
                <a:solidFill>
                  <a:srgbClr val="ED7E33"/>
                </a:solidFill>
              </a:rPr>
              <a:t>Apple Pie</a:t>
            </a:r>
          </a:p>
        </p:txBody>
      </p:sp>
      <p:sp>
        <p:nvSpPr>
          <p:cNvPr id="4" name="CuadroTexto 3">
            <a:extLst>
              <a:ext uri="{FF2B5EF4-FFF2-40B4-BE49-F238E27FC236}">
                <a16:creationId xmlns:a16="http://schemas.microsoft.com/office/drawing/2014/main" id="{0CF38473-8523-41CE-01FF-59DA9AE99BE8}"/>
              </a:ext>
            </a:extLst>
          </p:cNvPr>
          <p:cNvSpPr txBox="1"/>
          <p:nvPr/>
        </p:nvSpPr>
        <p:spPr>
          <a:xfrm>
            <a:off x="591168" y="4673475"/>
            <a:ext cx="1522363" cy="400110"/>
          </a:xfrm>
          <a:prstGeom prst="rect">
            <a:avLst/>
          </a:prstGeom>
          <a:noFill/>
        </p:spPr>
        <p:txBody>
          <a:bodyPr wrap="square" rtlCol="0">
            <a:spAutoFit/>
          </a:bodyPr>
          <a:lstStyle/>
          <a:p>
            <a:r>
              <a:rPr lang="es-ES" sz="1000" i="1" dirty="0">
                <a:solidFill>
                  <a:schemeClr val="tx1">
                    <a:lumMod val="75000"/>
                    <a:lumOff val="25000"/>
                  </a:schemeClr>
                </a:solidFill>
              </a:rPr>
              <a:t>Imagen extraída del </a:t>
            </a:r>
            <a:r>
              <a:rPr lang="es-ES" sz="1000" i="1" dirty="0" err="1">
                <a:solidFill>
                  <a:schemeClr val="tx1">
                    <a:lumMod val="75000"/>
                    <a:lumOff val="25000"/>
                  </a:schemeClr>
                </a:solidFill>
              </a:rPr>
              <a:t>dataset</a:t>
            </a:r>
            <a:r>
              <a:rPr lang="es-ES" sz="1000" i="1" dirty="0">
                <a:solidFill>
                  <a:schemeClr val="tx1">
                    <a:lumMod val="75000"/>
                    <a:lumOff val="25000"/>
                  </a:schemeClr>
                </a:solidFill>
              </a:rPr>
              <a:t> Food101</a:t>
            </a:r>
          </a:p>
        </p:txBody>
      </p:sp>
      <p:sp>
        <p:nvSpPr>
          <p:cNvPr id="5" name="Abrir llave 4">
            <a:extLst>
              <a:ext uri="{FF2B5EF4-FFF2-40B4-BE49-F238E27FC236}">
                <a16:creationId xmlns:a16="http://schemas.microsoft.com/office/drawing/2014/main" id="{505C3395-2DA2-4F97-2EAD-065BEBB727E2}"/>
              </a:ext>
            </a:extLst>
          </p:cNvPr>
          <p:cNvSpPr/>
          <p:nvPr/>
        </p:nvSpPr>
        <p:spPr>
          <a:xfrm>
            <a:off x="9342314" y="2603012"/>
            <a:ext cx="485692" cy="2678902"/>
          </a:xfrm>
          <a:prstGeom prst="leftBrace">
            <a:avLst/>
          </a:prstGeom>
          <a:ln w="28575">
            <a:solidFill>
              <a:srgbClr val="ED7E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CuadroTexto 5">
            <a:extLst>
              <a:ext uri="{FF2B5EF4-FFF2-40B4-BE49-F238E27FC236}">
                <a16:creationId xmlns:a16="http://schemas.microsoft.com/office/drawing/2014/main" id="{C202C790-CFB0-C8A7-E1F5-9A78DF35DC59}"/>
              </a:ext>
            </a:extLst>
          </p:cNvPr>
          <p:cNvSpPr txBox="1"/>
          <p:nvPr/>
        </p:nvSpPr>
        <p:spPr>
          <a:xfrm>
            <a:off x="9901219" y="4392299"/>
            <a:ext cx="1445291" cy="1754326"/>
          </a:xfrm>
          <a:prstGeom prst="rect">
            <a:avLst/>
          </a:prstGeom>
          <a:noFill/>
        </p:spPr>
        <p:txBody>
          <a:bodyPr wrap="square" rtlCol="0">
            <a:spAutoFit/>
          </a:bodyPr>
          <a:lstStyle/>
          <a:p>
            <a:pPr marL="285750" indent="-285750">
              <a:buFont typeface="Arial" panose="020B0604020202020204" pitchFamily="34" charset="0"/>
              <a:buChar char="•"/>
            </a:pPr>
            <a:r>
              <a:rPr lang="es-ES" b="1" dirty="0" err="1">
                <a:solidFill>
                  <a:srgbClr val="ED7E33"/>
                </a:solidFill>
              </a:rPr>
              <a:t>Butter</a:t>
            </a:r>
            <a:endParaRPr lang="es-ES" b="1" dirty="0">
              <a:solidFill>
                <a:srgbClr val="ED7E33"/>
              </a:solidFill>
            </a:endParaRPr>
          </a:p>
          <a:p>
            <a:pPr marL="285750" indent="-285750">
              <a:buFont typeface="Arial" panose="020B0604020202020204" pitchFamily="34" charset="0"/>
              <a:buChar char="•"/>
            </a:pPr>
            <a:r>
              <a:rPr lang="es-ES" b="1" dirty="0" err="1">
                <a:solidFill>
                  <a:srgbClr val="ED7E33"/>
                </a:solidFill>
              </a:rPr>
              <a:t>Flour</a:t>
            </a:r>
            <a:endParaRPr lang="es-ES" b="1" dirty="0">
              <a:solidFill>
                <a:srgbClr val="ED7E33"/>
              </a:solidFill>
            </a:endParaRPr>
          </a:p>
          <a:p>
            <a:pPr marL="285750" indent="-285750">
              <a:buFont typeface="Arial" panose="020B0604020202020204" pitchFamily="34" charset="0"/>
              <a:buChar char="•"/>
            </a:pPr>
            <a:r>
              <a:rPr lang="es-ES" b="1" dirty="0" err="1">
                <a:solidFill>
                  <a:srgbClr val="ED7E33"/>
                </a:solidFill>
              </a:rPr>
              <a:t>Sugar</a:t>
            </a:r>
            <a:endParaRPr lang="es-ES" b="1" dirty="0">
              <a:solidFill>
                <a:srgbClr val="ED7E33"/>
              </a:solidFill>
            </a:endParaRPr>
          </a:p>
          <a:p>
            <a:pPr marL="285750" indent="-285750">
              <a:buFont typeface="Arial" panose="020B0604020202020204" pitchFamily="34" charset="0"/>
              <a:buChar char="•"/>
            </a:pPr>
            <a:r>
              <a:rPr lang="es-ES" b="1" dirty="0">
                <a:solidFill>
                  <a:srgbClr val="ED7E33"/>
                </a:solidFill>
              </a:rPr>
              <a:t>Apple</a:t>
            </a:r>
          </a:p>
          <a:p>
            <a:pPr marL="285750" indent="-285750">
              <a:buFont typeface="Arial" panose="020B0604020202020204" pitchFamily="34" charset="0"/>
              <a:buChar char="•"/>
            </a:pPr>
            <a:r>
              <a:rPr lang="es-ES" b="1" dirty="0" err="1">
                <a:solidFill>
                  <a:srgbClr val="ED7E33"/>
                </a:solidFill>
              </a:rPr>
              <a:t>Cinnamon</a:t>
            </a:r>
            <a:endParaRPr lang="es-ES" b="1" dirty="0">
              <a:solidFill>
                <a:srgbClr val="ED7E33"/>
              </a:solidFill>
            </a:endParaRPr>
          </a:p>
          <a:p>
            <a:pPr marL="285750" indent="-285750">
              <a:buFont typeface="Arial" panose="020B0604020202020204" pitchFamily="34" charset="0"/>
              <a:buChar char="•"/>
            </a:pPr>
            <a:r>
              <a:rPr lang="es-ES" b="1" dirty="0" err="1">
                <a:solidFill>
                  <a:srgbClr val="ED7E33"/>
                </a:solidFill>
              </a:rPr>
              <a:t>Nut</a:t>
            </a:r>
            <a:endParaRPr lang="es-ES" b="1" dirty="0">
              <a:solidFill>
                <a:srgbClr val="ED7E33"/>
              </a:solidFill>
            </a:endParaRPr>
          </a:p>
        </p:txBody>
      </p:sp>
      <p:sp>
        <p:nvSpPr>
          <p:cNvPr id="7" name="Rectángulo 6">
            <a:extLst>
              <a:ext uri="{FF2B5EF4-FFF2-40B4-BE49-F238E27FC236}">
                <a16:creationId xmlns:a16="http://schemas.microsoft.com/office/drawing/2014/main" id="{F0D504F5-D41D-834A-81B9-D68D2D3D7AB3}"/>
              </a:ext>
            </a:extLst>
          </p:cNvPr>
          <p:cNvSpPr/>
          <p:nvPr/>
        </p:nvSpPr>
        <p:spPr>
          <a:xfrm>
            <a:off x="9901219" y="2353734"/>
            <a:ext cx="1231182" cy="447756"/>
          </a:xfrm>
          <a:prstGeom prst="rect">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F5A29558-D0DF-C796-8E51-862790BA9550}"/>
              </a:ext>
            </a:extLst>
          </p:cNvPr>
          <p:cNvSpPr/>
          <p:nvPr/>
        </p:nvSpPr>
        <p:spPr>
          <a:xfrm>
            <a:off x="9891506" y="4315422"/>
            <a:ext cx="1614694" cy="1882003"/>
          </a:xfrm>
          <a:prstGeom prst="rect">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ECABD9C8-7262-0BC7-BE0B-5699902B5F9E}"/>
              </a:ext>
            </a:extLst>
          </p:cNvPr>
          <p:cNvSpPr txBox="1"/>
          <p:nvPr/>
        </p:nvSpPr>
        <p:spPr>
          <a:xfrm>
            <a:off x="9702800" y="1977367"/>
            <a:ext cx="1803400" cy="338554"/>
          </a:xfrm>
          <a:prstGeom prst="rect">
            <a:avLst/>
          </a:prstGeom>
          <a:noFill/>
        </p:spPr>
        <p:txBody>
          <a:bodyPr wrap="square" rtlCol="0">
            <a:spAutoFit/>
          </a:bodyPr>
          <a:lstStyle/>
          <a:p>
            <a:r>
              <a:rPr lang="es-ES" sz="1600" b="1" dirty="0">
                <a:solidFill>
                  <a:schemeClr val="tx1">
                    <a:lumMod val="85000"/>
                    <a:lumOff val="15000"/>
                  </a:schemeClr>
                </a:solidFill>
              </a:rPr>
              <a:t>Platos de comida</a:t>
            </a:r>
          </a:p>
        </p:txBody>
      </p:sp>
      <p:sp>
        <p:nvSpPr>
          <p:cNvPr id="11" name="CuadroTexto 10">
            <a:extLst>
              <a:ext uri="{FF2B5EF4-FFF2-40B4-BE49-F238E27FC236}">
                <a16:creationId xmlns:a16="http://schemas.microsoft.com/office/drawing/2014/main" id="{A3510CB3-AB53-3EE8-6ADB-C356303258E1}"/>
              </a:ext>
            </a:extLst>
          </p:cNvPr>
          <p:cNvSpPr txBox="1"/>
          <p:nvPr/>
        </p:nvSpPr>
        <p:spPr>
          <a:xfrm>
            <a:off x="9828006" y="3932352"/>
            <a:ext cx="1474632" cy="338554"/>
          </a:xfrm>
          <a:prstGeom prst="rect">
            <a:avLst/>
          </a:prstGeom>
          <a:noFill/>
        </p:spPr>
        <p:txBody>
          <a:bodyPr wrap="square" rtlCol="0">
            <a:spAutoFit/>
          </a:bodyPr>
          <a:lstStyle/>
          <a:p>
            <a:r>
              <a:rPr lang="es-ES" sz="1600" b="1" dirty="0">
                <a:solidFill>
                  <a:schemeClr val="tx1">
                    <a:lumMod val="85000"/>
                    <a:lumOff val="15000"/>
                  </a:schemeClr>
                </a:solidFill>
              </a:rPr>
              <a:t>Ingredientes</a:t>
            </a:r>
          </a:p>
        </p:txBody>
      </p:sp>
      <p:sp>
        <p:nvSpPr>
          <p:cNvPr id="12" name="CuadroTexto 11">
            <a:extLst>
              <a:ext uri="{FF2B5EF4-FFF2-40B4-BE49-F238E27FC236}">
                <a16:creationId xmlns:a16="http://schemas.microsoft.com/office/drawing/2014/main" id="{DD96589C-5A74-B54D-A144-4D4873361AC2}"/>
              </a:ext>
            </a:extLst>
          </p:cNvPr>
          <p:cNvSpPr txBox="1"/>
          <p:nvPr/>
        </p:nvSpPr>
        <p:spPr>
          <a:xfrm>
            <a:off x="11271922" y="6398384"/>
            <a:ext cx="825502" cy="369332"/>
          </a:xfrm>
          <a:prstGeom prst="rect">
            <a:avLst/>
          </a:prstGeom>
          <a:noFill/>
        </p:spPr>
        <p:txBody>
          <a:bodyPr wrap="square" rtlCol="0">
            <a:spAutoFit/>
          </a:bodyPr>
          <a:lstStyle/>
          <a:p>
            <a:r>
              <a:rPr lang="es-ES" dirty="0"/>
              <a:t>6/28</a:t>
            </a:r>
          </a:p>
        </p:txBody>
      </p:sp>
    </p:spTree>
    <p:extLst>
      <p:ext uri="{BB962C8B-B14F-4D97-AF65-F5344CB8AC3E}">
        <p14:creationId xmlns:p14="http://schemas.microsoft.com/office/powerpoint/2010/main" val="3071270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Planificación</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02854"/>
            <a:ext cx="3549032" cy="654796"/>
          </a:xfrm>
          <a:prstGeom prst="rect">
            <a:avLst/>
          </a:prstGeom>
        </p:spPr>
      </p:pic>
      <p:pic>
        <p:nvPicPr>
          <p:cNvPr id="4" name="Imagen 3">
            <a:extLst>
              <a:ext uri="{FF2B5EF4-FFF2-40B4-BE49-F238E27FC236}">
                <a16:creationId xmlns:a16="http://schemas.microsoft.com/office/drawing/2014/main" id="{4B0194A1-6639-894C-1F16-AC03CE5051CC}"/>
              </a:ext>
            </a:extLst>
          </p:cNvPr>
          <p:cNvPicPr>
            <a:picLocks noChangeAspect="1"/>
          </p:cNvPicPr>
          <p:nvPr/>
        </p:nvPicPr>
        <p:blipFill>
          <a:blip r:embed="rId3"/>
          <a:stretch>
            <a:fillRect/>
          </a:stretch>
        </p:blipFill>
        <p:spPr>
          <a:xfrm>
            <a:off x="2446748" y="1377869"/>
            <a:ext cx="7298504" cy="4264568"/>
          </a:xfrm>
          <a:prstGeom prst="rect">
            <a:avLst/>
          </a:prstGeom>
        </p:spPr>
      </p:pic>
      <p:sp>
        <p:nvSpPr>
          <p:cNvPr id="2" name="Rectángulo: esquinas redondeadas 1">
            <a:extLst>
              <a:ext uri="{FF2B5EF4-FFF2-40B4-BE49-F238E27FC236}">
                <a16:creationId xmlns:a16="http://schemas.microsoft.com/office/drawing/2014/main" id="{9B9F1E6C-523F-D256-D96A-7198D6E4AF5D}"/>
              </a:ext>
            </a:extLst>
          </p:cNvPr>
          <p:cNvSpPr/>
          <p:nvPr/>
        </p:nvSpPr>
        <p:spPr>
          <a:xfrm>
            <a:off x="3937000" y="1538292"/>
            <a:ext cx="4318002" cy="648000"/>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4A242E97-8C72-B918-4263-3BA8283A2352}"/>
              </a:ext>
            </a:extLst>
          </p:cNvPr>
          <p:cNvSpPr txBox="1"/>
          <p:nvPr/>
        </p:nvSpPr>
        <p:spPr>
          <a:xfrm>
            <a:off x="4140200" y="1560428"/>
            <a:ext cx="3911600" cy="600164"/>
          </a:xfrm>
          <a:prstGeom prst="rect">
            <a:avLst/>
          </a:prstGeom>
          <a:noFill/>
        </p:spPr>
        <p:txBody>
          <a:bodyPr wrap="square" rtlCol="0">
            <a:spAutoFit/>
          </a:bodyPr>
          <a:lstStyle/>
          <a:p>
            <a:pPr algn="ctr"/>
            <a:r>
              <a:rPr lang="es-ES" sz="1100" b="1" dirty="0">
                <a:solidFill>
                  <a:schemeClr val="bg1"/>
                </a:solidFill>
                <a:effectLst>
                  <a:outerShdw blurRad="38100" dist="38100" dir="2700000" algn="tl">
                    <a:srgbClr val="000000">
                      <a:alpha val="43137"/>
                    </a:srgbClr>
                  </a:outerShdw>
                </a:effectLst>
                <a:cs typeface="Aharoni" panose="02010803020104030203" pitchFamily="2" charset="-79"/>
              </a:rPr>
              <a:t>SISTEMA DE AYUDA EN LA TOMA DE DECISIONES PARA PERSONAS INTOLERANTES MEDIANTE TÉCNICAS DE INTELIGENCIA ARTIFICIAL</a:t>
            </a:r>
            <a:endParaRPr lang="es-ES" sz="1100" b="1" dirty="0">
              <a:solidFill>
                <a:schemeClr val="bg1"/>
              </a:solidFill>
              <a:effectLst>
                <a:outerShdw blurRad="38100" dist="38100" dir="2700000" algn="tl">
                  <a:srgbClr val="000000">
                    <a:alpha val="43137"/>
                  </a:srgbClr>
                </a:outerShdw>
              </a:effectLst>
            </a:endParaRPr>
          </a:p>
        </p:txBody>
      </p:sp>
      <p:sp>
        <p:nvSpPr>
          <p:cNvPr id="5" name="CuadroTexto 4">
            <a:extLst>
              <a:ext uri="{FF2B5EF4-FFF2-40B4-BE49-F238E27FC236}">
                <a16:creationId xmlns:a16="http://schemas.microsoft.com/office/drawing/2014/main" id="{560BFC5E-23A4-B346-95F8-702015984DB5}"/>
              </a:ext>
            </a:extLst>
          </p:cNvPr>
          <p:cNvSpPr txBox="1"/>
          <p:nvPr/>
        </p:nvSpPr>
        <p:spPr>
          <a:xfrm>
            <a:off x="11271922" y="6322184"/>
            <a:ext cx="825502" cy="369332"/>
          </a:xfrm>
          <a:prstGeom prst="rect">
            <a:avLst/>
          </a:prstGeom>
          <a:noFill/>
        </p:spPr>
        <p:txBody>
          <a:bodyPr wrap="square" rtlCol="0">
            <a:spAutoFit/>
          </a:bodyPr>
          <a:lstStyle/>
          <a:p>
            <a:r>
              <a:rPr lang="es-ES" dirty="0"/>
              <a:t>7/28</a:t>
            </a:r>
          </a:p>
        </p:txBody>
      </p:sp>
    </p:spTree>
    <p:extLst>
      <p:ext uri="{BB962C8B-B14F-4D97-AF65-F5344CB8AC3E}">
        <p14:creationId xmlns:p14="http://schemas.microsoft.com/office/powerpoint/2010/main" val="1432297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B20EA0F-C355-D0DD-F7AB-7D34724B5B32}"/>
              </a:ext>
            </a:extLst>
          </p:cNvPr>
          <p:cNvSpPr/>
          <p:nvPr/>
        </p:nvSpPr>
        <p:spPr>
          <a:xfrm>
            <a:off x="838200" y="469900"/>
            <a:ext cx="10363200" cy="833917"/>
          </a:xfrm>
          <a:prstGeom prst="rect">
            <a:avLst/>
          </a:prstGeom>
          <a:solidFill>
            <a:schemeClr val="accent1">
              <a:lumMod val="20000"/>
              <a:lumOff val="80000"/>
            </a:schemeClr>
          </a:solidFill>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B69932E6-5B86-7577-2224-3F9A0EECCC5F}"/>
              </a:ext>
            </a:extLst>
          </p:cNvPr>
          <p:cNvSpPr txBox="1">
            <a:spLocks/>
          </p:cNvSpPr>
          <p:nvPr/>
        </p:nvSpPr>
        <p:spPr>
          <a:xfrm>
            <a:off x="990600" y="222725"/>
            <a:ext cx="10506456" cy="115700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Planificación</a:t>
            </a:r>
          </a:p>
        </p:txBody>
      </p:sp>
      <p:pic>
        <p:nvPicPr>
          <p:cNvPr id="17" name="Imagen 16">
            <a:extLst>
              <a:ext uri="{FF2B5EF4-FFF2-40B4-BE49-F238E27FC236}">
                <a16:creationId xmlns:a16="http://schemas.microsoft.com/office/drawing/2014/main" id="{844945BF-B557-0DA1-773A-4978FF6742D6}"/>
              </a:ext>
            </a:extLst>
          </p:cNvPr>
          <p:cNvPicPr>
            <a:picLocks noChangeAspect="1"/>
          </p:cNvPicPr>
          <p:nvPr/>
        </p:nvPicPr>
        <p:blipFill>
          <a:blip r:embed="rId2"/>
          <a:stretch>
            <a:fillRect/>
          </a:stretch>
        </p:blipFill>
        <p:spPr>
          <a:xfrm>
            <a:off x="591168" y="5910941"/>
            <a:ext cx="3505200" cy="646709"/>
          </a:xfrm>
          <a:prstGeom prst="rect">
            <a:avLst/>
          </a:prstGeom>
        </p:spPr>
      </p:pic>
      <p:graphicFrame>
        <p:nvGraphicFramePr>
          <p:cNvPr id="7" name="Tabla 6">
            <a:extLst>
              <a:ext uri="{FF2B5EF4-FFF2-40B4-BE49-F238E27FC236}">
                <a16:creationId xmlns:a16="http://schemas.microsoft.com/office/drawing/2014/main" id="{96377401-58CC-1D6F-4226-87A74D138A13}"/>
              </a:ext>
            </a:extLst>
          </p:cNvPr>
          <p:cNvGraphicFramePr>
            <a:graphicFrameLocks noGrp="1"/>
          </p:cNvGraphicFramePr>
          <p:nvPr>
            <p:extLst>
              <p:ext uri="{D42A27DB-BD31-4B8C-83A1-F6EECF244321}">
                <p14:modId xmlns:p14="http://schemas.microsoft.com/office/powerpoint/2010/main" val="2072305262"/>
              </p:ext>
            </p:extLst>
          </p:nvPr>
        </p:nvGraphicFramePr>
        <p:xfrm>
          <a:off x="1104900" y="2140213"/>
          <a:ext cx="6108700" cy="3336436"/>
        </p:xfrm>
        <a:graphic>
          <a:graphicData uri="http://schemas.openxmlformats.org/drawingml/2006/table">
            <a:tbl>
              <a:tblPr firstRow="1" bandRow="1">
                <a:tableStyleId>{912C8C85-51F0-491E-9774-3900AFEF0FD7}</a:tableStyleId>
              </a:tblPr>
              <a:tblGrid>
                <a:gridCol w="2283801">
                  <a:extLst>
                    <a:ext uri="{9D8B030D-6E8A-4147-A177-3AD203B41FA5}">
                      <a16:colId xmlns:a16="http://schemas.microsoft.com/office/drawing/2014/main" val="1402727958"/>
                    </a:ext>
                  </a:extLst>
                </a:gridCol>
                <a:gridCol w="1363185">
                  <a:extLst>
                    <a:ext uri="{9D8B030D-6E8A-4147-A177-3AD203B41FA5}">
                      <a16:colId xmlns:a16="http://schemas.microsoft.com/office/drawing/2014/main" val="1258704762"/>
                    </a:ext>
                  </a:extLst>
                </a:gridCol>
                <a:gridCol w="1139683">
                  <a:extLst>
                    <a:ext uri="{9D8B030D-6E8A-4147-A177-3AD203B41FA5}">
                      <a16:colId xmlns:a16="http://schemas.microsoft.com/office/drawing/2014/main" val="342446540"/>
                    </a:ext>
                  </a:extLst>
                </a:gridCol>
                <a:gridCol w="1322031">
                  <a:extLst>
                    <a:ext uri="{9D8B030D-6E8A-4147-A177-3AD203B41FA5}">
                      <a16:colId xmlns:a16="http://schemas.microsoft.com/office/drawing/2014/main" val="1548118998"/>
                    </a:ext>
                  </a:extLst>
                </a:gridCol>
              </a:tblGrid>
              <a:tr h="131928">
                <a:tc>
                  <a:txBody>
                    <a:bodyPr/>
                    <a:lstStyle/>
                    <a:p>
                      <a:pPr algn="ctr"/>
                      <a:r>
                        <a:rPr lang="es-ES" sz="1800" dirty="0"/>
                        <a:t>Fase</a:t>
                      </a:r>
                    </a:p>
                  </a:txBody>
                  <a:tcPr anchor="ctr">
                    <a:lnR w="12700" cap="flat" cmpd="sng" algn="ctr">
                      <a:solidFill>
                        <a:schemeClr val="bg1"/>
                      </a:solidFill>
                      <a:prstDash val="solid"/>
                      <a:round/>
                      <a:headEnd type="none" w="med" len="med"/>
                      <a:tailEnd type="none" w="med" len="med"/>
                    </a:lnR>
                  </a:tcPr>
                </a:tc>
                <a:tc>
                  <a:txBody>
                    <a:bodyPr/>
                    <a:lstStyle/>
                    <a:p>
                      <a:pPr algn="ctr"/>
                      <a:r>
                        <a:rPr lang="es-ES" sz="1800" dirty="0"/>
                        <a:t>Duración estimada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s-ES" sz="1800" dirty="0"/>
                        <a:t>Duración real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s-ES" sz="1800" dirty="0"/>
                        <a:t>Desfase (%)</a:t>
                      </a:r>
                    </a:p>
                  </a:txBody>
                  <a:tcPr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40159430"/>
                  </a:ext>
                </a:extLst>
              </a:tr>
              <a:tr h="495883">
                <a:tc>
                  <a:txBody>
                    <a:bodyPr/>
                    <a:lstStyle/>
                    <a:p>
                      <a:pPr algn="ctr"/>
                      <a:r>
                        <a:rPr lang="es-ES" sz="1800" b="1" dirty="0"/>
                        <a:t>Iniciación</a:t>
                      </a:r>
                    </a:p>
                  </a:txBody>
                  <a:tcPr anchor="ctr">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19h</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11h</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+0,57%</a:t>
                      </a:r>
                    </a:p>
                  </a:txBody>
                  <a:tcPr anchor="ctr">
                    <a:lnL w="12700"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2126662175"/>
                  </a:ext>
                </a:extLst>
              </a:tr>
              <a:tr h="520131">
                <a:tc>
                  <a:txBody>
                    <a:bodyPr/>
                    <a:lstStyle/>
                    <a:p>
                      <a:pPr algn="ctr"/>
                      <a:r>
                        <a:rPr lang="es-ES" sz="1800" b="1" dirty="0"/>
                        <a:t>Planificación</a:t>
                      </a:r>
                    </a:p>
                  </a:txBody>
                  <a:tcPr anchor="ctr">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28h</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20h</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+0,71%</a:t>
                      </a:r>
                    </a:p>
                  </a:txBody>
                  <a:tcPr anchor="ctr">
                    <a:lnL w="12700"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795520793"/>
                  </a:ext>
                </a:extLst>
              </a:tr>
              <a:tr h="520131">
                <a:tc>
                  <a:txBody>
                    <a:bodyPr/>
                    <a:lstStyle/>
                    <a:p>
                      <a:pPr algn="ctr"/>
                      <a:r>
                        <a:rPr lang="es-ES" sz="1800" b="1" dirty="0"/>
                        <a:t>Ejecución, seguimiento y control</a:t>
                      </a:r>
                    </a:p>
                  </a:txBody>
                  <a:tcPr anchor="ctr">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217h</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263h</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+1,21%</a:t>
                      </a:r>
                    </a:p>
                  </a:txBody>
                  <a:tcPr anchor="ctr">
                    <a:lnL w="12700"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3539042020"/>
                  </a:ext>
                </a:extLst>
              </a:tr>
              <a:tr h="520131">
                <a:tc>
                  <a:txBody>
                    <a:bodyPr/>
                    <a:lstStyle/>
                    <a:p>
                      <a:pPr algn="ctr"/>
                      <a:r>
                        <a:rPr lang="es-ES" sz="1800" b="1" dirty="0"/>
                        <a:t>Cierre</a:t>
                      </a:r>
                    </a:p>
                  </a:txBody>
                  <a:tcPr anchor="ctr">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36h</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33h</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+0,916%</a:t>
                      </a:r>
                    </a:p>
                  </a:txBody>
                  <a:tcPr anchor="ctr">
                    <a:lnL w="12700"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1148337834"/>
                  </a:ext>
                </a:extLst>
              </a:tr>
              <a:tr h="520131">
                <a:tc>
                  <a:txBody>
                    <a:bodyPr/>
                    <a:lstStyle/>
                    <a:p>
                      <a:pPr algn="ctr"/>
                      <a:r>
                        <a:rPr lang="es-ES" sz="1800" b="1" dirty="0"/>
                        <a:t>TOTAL</a:t>
                      </a:r>
                    </a:p>
                  </a:txBody>
                  <a:tcPr anchor="ctr">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300h</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327h</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tcPr>
                </a:tc>
                <a:tc>
                  <a:txBody>
                    <a:bodyPr/>
                    <a:lstStyle/>
                    <a:p>
                      <a:pPr algn="ctr"/>
                      <a:r>
                        <a:rPr lang="es-ES" sz="1800" dirty="0"/>
                        <a:t>+1,09%</a:t>
                      </a:r>
                    </a:p>
                  </a:txBody>
                  <a:tcPr anchor="ctr">
                    <a:lnL w="12700" cap="flat" cmpd="sng" algn="ctr">
                      <a:solidFill>
                        <a:schemeClr val="accent6">
                          <a:lumMod val="60000"/>
                          <a:lumOff val="40000"/>
                        </a:schemeClr>
                      </a:solidFill>
                      <a:prstDash val="solid"/>
                      <a:round/>
                      <a:headEnd type="none" w="med" len="med"/>
                      <a:tailEnd type="none" w="med" len="med"/>
                    </a:lnL>
                  </a:tcPr>
                </a:tc>
                <a:extLst>
                  <a:ext uri="{0D108BD9-81ED-4DB2-BD59-A6C34878D82A}">
                    <a16:rowId xmlns:a16="http://schemas.microsoft.com/office/drawing/2014/main" val="2105482024"/>
                  </a:ext>
                </a:extLst>
              </a:tr>
            </a:tbl>
          </a:graphicData>
        </a:graphic>
      </p:graphicFrame>
      <p:graphicFrame>
        <p:nvGraphicFramePr>
          <p:cNvPr id="8" name="Tabla 7">
            <a:extLst>
              <a:ext uri="{FF2B5EF4-FFF2-40B4-BE49-F238E27FC236}">
                <a16:creationId xmlns:a16="http://schemas.microsoft.com/office/drawing/2014/main" id="{C18B9B27-4266-1BE2-587E-FC65233FF151}"/>
              </a:ext>
            </a:extLst>
          </p:cNvPr>
          <p:cNvGraphicFramePr>
            <a:graphicFrameLocks noGrp="1"/>
          </p:cNvGraphicFramePr>
          <p:nvPr>
            <p:extLst>
              <p:ext uri="{D42A27DB-BD31-4B8C-83A1-F6EECF244321}">
                <p14:modId xmlns:p14="http://schemas.microsoft.com/office/powerpoint/2010/main" val="3700018055"/>
              </p:ext>
            </p:extLst>
          </p:nvPr>
        </p:nvGraphicFramePr>
        <p:xfrm>
          <a:off x="7554414" y="2337347"/>
          <a:ext cx="3646986" cy="2942167"/>
        </p:xfrm>
        <a:graphic>
          <a:graphicData uri="http://schemas.openxmlformats.org/drawingml/2006/table">
            <a:tbl>
              <a:tblPr firstRow="1" bandRow="1">
                <a:tableStyleId>{72833802-FEF1-4C79-8D5D-14CF1EAF98D9}</a:tableStyleId>
              </a:tblPr>
              <a:tblGrid>
                <a:gridCol w="2283801">
                  <a:extLst>
                    <a:ext uri="{9D8B030D-6E8A-4147-A177-3AD203B41FA5}">
                      <a16:colId xmlns:a16="http://schemas.microsoft.com/office/drawing/2014/main" val="3257593261"/>
                    </a:ext>
                  </a:extLst>
                </a:gridCol>
                <a:gridCol w="1363185">
                  <a:extLst>
                    <a:ext uri="{9D8B030D-6E8A-4147-A177-3AD203B41FA5}">
                      <a16:colId xmlns:a16="http://schemas.microsoft.com/office/drawing/2014/main" val="2234342087"/>
                    </a:ext>
                  </a:extLst>
                </a:gridCol>
              </a:tblGrid>
              <a:tr h="131928">
                <a:tc>
                  <a:txBody>
                    <a:bodyPr/>
                    <a:lstStyle/>
                    <a:p>
                      <a:pPr algn="ctr"/>
                      <a:r>
                        <a:rPr lang="es-ES" sz="1800" dirty="0"/>
                        <a:t>Tipo de coste</a:t>
                      </a:r>
                    </a:p>
                  </a:txBody>
                  <a:tcPr anchor="ctr">
                    <a:lnR w="12700" cap="flat" cmpd="sng" algn="ctr">
                      <a:solidFill>
                        <a:schemeClr val="bg1"/>
                      </a:solidFill>
                      <a:prstDash val="solid"/>
                      <a:round/>
                      <a:headEnd type="none" w="med" len="med"/>
                      <a:tailEnd type="none" w="med" len="med"/>
                    </a:lnR>
                  </a:tcPr>
                </a:tc>
                <a:tc>
                  <a:txBody>
                    <a:bodyPr/>
                    <a:lstStyle/>
                    <a:p>
                      <a:pPr algn="ctr"/>
                      <a:r>
                        <a:rPr lang="es-ES" sz="1800" dirty="0"/>
                        <a:t>Precio</a:t>
                      </a:r>
                    </a:p>
                  </a:txBody>
                  <a:tcPr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439699068"/>
                  </a:ext>
                </a:extLst>
              </a:tr>
              <a:tr h="495883">
                <a:tc>
                  <a:txBody>
                    <a:bodyPr/>
                    <a:lstStyle/>
                    <a:p>
                      <a:pPr algn="ctr"/>
                      <a:r>
                        <a:rPr lang="es-ES" sz="1800" b="1" dirty="0"/>
                        <a:t>Personal</a:t>
                      </a:r>
                    </a:p>
                  </a:txBody>
                  <a:tcPr anchor="ctr">
                    <a:lnR w="12700" cap="flat" cmpd="sng" algn="ctr">
                      <a:solidFill>
                        <a:schemeClr val="accent2">
                          <a:lumMod val="60000"/>
                          <a:lumOff val="40000"/>
                        </a:schemeClr>
                      </a:solidFill>
                      <a:prstDash val="solid"/>
                      <a:round/>
                      <a:headEnd type="none" w="med" len="med"/>
                      <a:tailEnd type="none" w="med" len="med"/>
                    </a:lnR>
                  </a:tcPr>
                </a:tc>
                <a:tc>
                  <a:txBody>
                    <a:bodyPr/>
                    <a:lstStyle/>
                    <a:p>
                      <a:pPr algn="ctr"/>
                      <a:r>
                        <a:rPr lang="es-ES" sz="1800" dirty="0"/>
                        <a:t>3.908,74€</a:t>
                      </a:r>
                    </a:p>
                  </a:txBody>
                  <a:tcPr anchor="ctr">
                    <a:lnL w="12700" cap="flat" cmpd="sng" algn="ctr">
                      <a:solidFill>
                        <a:schemeClr val="accent2">
                          <a:lumMod val="60000"/>
                          <a:lumOff val="40000"/>
                        </a:schemeClr>
                      </a:solidFill>
                      <a:prstDash val="solid"/>
                      <a:round/>
                      <a:headEnd type="none" w="med" len="med"/>
                      <a:tailEnd type="none" w="med" len="med"/>
                    </a:lnL>
                  </a:tcPr>
                </a:tc>
                <a:extLst>
                  <a:ext uri="{0D108BD9-81ED-4DB2-BD59-A6C34878D82A}">
                    <a16:rowId xmlns:a16="http://schemas.microsoft.com/office/drawing/2014/main" val="2455923338"/>
                  </a:ext>
                </a:extLst>
              </a:tr>
              <a:tr h="520131">
                <a:tc>
                  <a:txBody>
                    <a:bodyPr/>
                    <a:lstStyle/>
                    <a:p>
                      <a:pPr algn="ctr"/>
                      <a:r>
                        <a:rPr lang="es-ES" sz="1800" b="1" dirty="0"/>
                        <a:t>Hardware</a:t>
                      </a:r>
                    </a:p>
                  </a:txBody>
                  <a:tcPr anchor="ctr">
                    <a:lnR w="12700" cap="flat" cmpd="sng" algn="ctr">
                      <a:solidFill>
                        <a:schemeClr val="accent2">
                          <a:lumMod val="60000"/>
                          <a:lumOff val="40000"/>
                        </a:schemeClr>
                      </a:solidFill>
                      <a:prstDash val="solid"/>
                      <a:round/>
                      <a:headEnd type="none" w="med" len="med"/>
                      <a:tailEnd type="none" w="med" len="med"/>
                    </a:lnR>
                  </a:tcPr>
                </a:tc>
                <a:tc>
                  <a:txBody>
                    <a:bodyPr/>
                    <a:lstStyle/>
                    <a:p>
                      <a:pPr algn="ctr"/>
                      <a:r>
                        <a:rPr lang="es-ES" sz="1800" dirty="0"/>
                        <a:t>799€</a:t>
                      </a:r>
                    </a:p>
                  </a:txBody>
                  <a:tcPr anchor="ctr">
                    <a:lnL w="12700" cap="flat" cmpd="sng" algn="ctr">
                      <a:solidFill>
                        <a:schemeClr val="accent2">
                          <a:lumMod val="60000"/>
                          <a:lumOff val="40000"/>
                        </a:schemeClr>
                      </a:solidFill>
                      <a:prstDash val="solid"/>
                      <a:round/>
                      <a:headEnd type="none" w="med" len="med"/>
                      <a:tailEnd type="none" w="med" len="med"/>
                    </a:lnL>
                  </a:tcPr>
                </a:tc>
                <a:extLst>
                  <a:ext uri="{0D108BD9-81ED-4DB2-BD59-A6C34878D82A}">
                    <a16:rowId xmlns:a16="http://schemas.microsoft.com/office/drawing/2014/main" val="3620207568"/>
                  </a:ext>
                </a:extLst>
              </a:tr>
              <a:tr h="520131">
                <a:tc>
                  <a:txBody>
                    <a:bodyPr/>
                    <a:lstStyle/>
                    <a:p>
                      <a:pPr algn="ctr"/>
                      <a:r>
                        <a:rPr lang="es-ES" sz="1800" b="1" dirty="0"/>
                        <a:t>Software</a:t>
                      </a:r>
                    </a:p>
                  </a:txBody>
                  <a:tcPr anchor="ctr">
                    <a:lnR w="12700" cap="flat" cmpd="sng" algn="ctr">
                      <a:solidFill>
                        <a:schemeClr val="accent2">
                          <a:lumMod val="60000"/>
                          <a:lumOff val="40000"/>
                        </a:schemeClr>
                      </a:solidFill>
                      <a:prstDash val="solid"/>
                      <a:round/>
                      <a:headEnd type="none" w="med" len="med"/>
                      <a:tailEnd type="none" w="med" len="med"/>
                    </a:lnR>
                  </a:tcPr>
                </a:tc>
                <a:tc>
                  <a:txBody>
                    <a:bodyPr/>
                    <a:lstStyle/>
                    <a:p>
                      <a:pPr algn="ctr"/>
                      <a:r>
                        <a:rPr lang="es-ES" sz="1800" dirty="0"/>
                        <a:t>11,19€</a:t>
                      </a:r>
                    </a:p>
                  </a:txBody>
                  <a:tcPr anchor="ctr">
                    <a:lnL w="12700" cap="flat" cmpd="sng" algn="ctr">
                      <a:solidFill>
                        <a:schemeClr val="accent2">
                          <a:lumMod val="60000"/>
                          <a:lumOff val="40000"/>
                        </a:schemeClr>
                      </a:solidFill>
                      <a:prstDash val="solid"/>
                      <a:round/>
                      <a:headEnd type="none" w="med" len="med"/>
                      <a:tailEnd type="none" w="med" len="med"/>
                    </a:lnL>
                  </a:tcPr>
                </a:tc>
                <a:extLst>
                  <a:ext uri="{0D108BD9-81ED-4DB2-BD59-A6C34878D82A}">
                    <a16:rowId xmlns:a16="http://schemas.microsoft.com/office/drawing/2014/main" val="1677792462"/>
                  </a:ext>
                </a:extLst>
              </a:tr>
              <a:tr h="520131">
                <a:tc>
                  <a:txBody>
                    <a:bodyPr/>
                    <a:lstStyle/>
                    <a:p>
                      <a:pPr algn="ctr"/>
                      <a:r>
                        <a:rPr lang="es-ES" sz="1800" b="1" dirty="0"/>
                        <a:t>Indirecto</a:t>
                      </a:r>
                    </a:p>
                  </a:txBody>
                  <a:tcPr anchor="ctr">
                    <a:lnR w="12700" cap="flat" cmpd="sng" algn="ctr">
                      <a:solidFill>
                        <a:schemeClr val="accent2">
                          <a:lumMod val="60000"/>
                          <a:lumOff val="40000"/>
                        </a:schemeClr>
                      </a:solidFill>
                      <a:prstDash val="solid"/>
                      <a:round/>
                      <a:headEnd type="none" w="med" len="med"/>
                      <a:tailEnd type="none" w="med" len="med"/>
                    </a:lnR>
                  </a:tcPr>
                </a:tc>
                <a:tc>
                  <a:txBody>
                    <a:bodyPr/>
                    <a:lstStyle/>
                    <a:p>
                      <a:pPr algn="ctr"/>
                      <a:r>
                        <a:rPr lang="es-ES" sz="1800" dirty="0"/>
                        <a:t>300€</a:t>
                      </a:r>
                    </a:p>
                  </a:txBody>
                  <a:tcPr anchor="ctr">
                    <a:lnL w="12700" cap="flat" cmpd="sng" algn="ctr">
                      <a:solidFill>
                        <a:schemeClr val="accent2">
                          <a:lumMod val="60000"/>
                          <a:lumOff val="40000"/>
                        </a:schemeClr>
                      </a:solidFill>
                      <a:prstDash val="solid"/>
                      <a:round/>
                      <a:headEnd type="none" w="med" len="med"/>
                      <a:tailEnd type="none" w="med" len="med"/>
                    </a:lnL>
                  </a:tcPr>
                </a:tc>
                <a:extLst>
                  <a:ext uri="{0D108BD9-81ED-4DB2-BD59-A6C34878D82A}">
                    <a16:rowId xmlns:a16="http://schemas.microsoft.com/office/drawing/2014/main" val="2182839836"/>
                  </a:ext>
                </a:extLst>
              </a:tr>
              <a:tr h="520131">
                <a:tc>
                  <a:txBody>
                    <a:bodyPr/>
                    <a:lstStyle/>
                    <a:p>
                      <a:pPr algn="ctr"/>
                      <a:r>
                        <a:rPr lang="es-ES" sz="1800" b="1" dirty="0"/>
                        <a:t>TOTAL</a:t>
                      </a:r>
                    </a:p>
                  </a:txBody>
                  <a:tcPr anchor="ctr">
                    <a:lnR w="12700" cap="flat" cmpd="sng" algn="ctr">
                      <a:solidFill>
                        <a:schemeClr val="accent2">
                          <a:lumMod val="60000"/>
                          <a:lumOff val="40000"/>
                        </a:schemeClr>
                      </a:solidFill>
                      <a:prstDash val="solid"/>
                      <a:round/>
                      <a:headEnd type="none" w="med" len="med"/>
                      <a:tailEnd type="none" w="med" len="med"/>
                    </a:lnR>
                  </a:tcPr>
                </a:tc>
                <a:tc>
                  <a:txBody>
                    <a:bodyPr/>
                    <a:lstStyle/>
                    <a:p>
                      <a:pPr algn="ctr"/>
                      <a:r>
                        <a:rPr lang="es-ES" sz="1800" dirty="0"/>
                        <a:t>5.018,93€</a:t>
                      </a:r>
                    </a:p>
                  </a:txBody>
                  <a:tcPr anchor="ctr">
                    <a:lnL w="12700" cap="flat" cmpd="sng" algn="ctr">
                      <a:solidFill>
                        <a:schemeClr val="accent2">
                          <a:lumMod val="60000"/>
                          <a:lumOff val="40000"/>
                        </a:schemeClr>
                      </a:solidFill>
                      <a:prstDash val="solid"/>
                      <a:round/>
                      <a:headEnd type="none" w="med" len="med"/>
                      <a:tailEnd type="none" w="med" len="med"/>
                    </a:lnL>
                  </a:tcPr>
                </a:tc>
                <a:extLst>
                  <a:ext uri="{0D108BD9-81ED-4DB2-BD59-A6C34878D82A}">
                    <a16:rowId xmlns:a16="http://schemas.microsoft.com/office/drawing/2014/main" val="3054357451"/>
                  </a:ext>
                </a:extLst>
              </a:tr>
            </a:tbl>
          </a:graphicData>
        </a:graphic>
      </p:graphicFrame>
      <p:sp>
        <p:nvSpPr>
          <p:cNvPr id="9" name="CuadroTexto 8">
            <a:extLst>
              <a:ext uri="{FF2B5EF4-FFF2-40B4-BE49-F238E27FC236}">
                <a16:creationId xmlns:a16="http://schemas.microsoft.com/office/drawing/2014/main" id="{3D73B28A-B054-0757-2F69-2435F3175D53}"/>
              </a:ext>
            </a:extLst>
          </p:cNvPr>
          <p:cNvSpPr txBox="1"/>
          <p:nvPr/>
        </p:nvSpPr>
        <p:spPr>
          <a:xfrm>
            <a:off x="1104900" y="1594119"/>
            <a:ext cx="3505200"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a:t>Tabla resumen de fases</a:t>
            </a:r>
          </a:p>
        </p:txBody>
      </p:sp>
      <p:sp>
        <p:nvSpPr>
          <p:cNvPr id="10" name="CuadroTexto 9">
            <a:extLst>
              <a:ext uri="{FF2B5EF4-FFF2-40B4-BE49-F238E27FC236}">
                <a16:creationId xmlns:a16="http://schemas.microsoft.com/office/drawing/2014/main" id="{C047C464-70B2-1EC1-C65D-04F27F4E4044}"/>
              </a:ext>
            </a:extLst>
          </p:cNvPr>
          <p:cNvSpPr txBox="1"/>
          <p:nvPr/>
        </p:nvSpPr>
        <p:spPr>
          <a:xfrm>
            <a:off x="7440114" y="1550992"/>
            <a:ext cx="3646986" cy="461665"/>
          </a:xfrm>
          <a:prstGeom prst="rect">
            <a:avLst/>
          </a:prstGeom>
          <a:noFill/>
        </p:spPr>
        <p:txBody>
          <a:bodyPr wrap="square" rtlCol="0">
            <a:spAutoFit/>
          </a:bodyPr>
          <a:lstStyle/>
          <a:p>
            <a:pPr marL="342900" indent="-342900">
              <a:buFont typeface="Arial" panose="020B0604020202020204" pitchFamily="34" charset="0"/>
              <a:buChar char="•"/>
            </a:pPr>
            <a:r>
              <a:rPr lang="es-ES" sz="2400" b="1" dirty="0"/>
              <a:t>Tabla resumen de costes</a:t>
            </a:r>
          </a:p>
        </p:txBody>
      </p:sp>
      <p:sp>
        <p:nvSpPr>
          <p:cNvPr id="11" name="CuadroTexto 10">
            <a:extLst>
              <a:ext uri="{FF2B5EF4-FFF2-40B4-BE49-F238E27FC236}">
                <a16:creationId xmlns:a16="http://schemas.microsoft.com/office/drawing/2014/main" id="{4358919D-5870-3BEA-C791-E56DA64759DD}"/>
              </a:ext>
            </a:extLst>
          </p:cNvPr>
          <p:cNvSpPr txBox="1"/>
          <p:nvPr/>
        </p:nvSpPr>
        <p:spPr>
          <a:xfrm>
            <a:off x="11271922" y="6322184"/>
            <a:ext cx="825502" cy="369332"/>
          </a:xfrm>
          <a:prstGeom prst="rect">
            <a:avLst/>
          </a:prstGeom>
          <a:noFill/>
        </p:spPr>
        <p:txBody>
          <a:bodyPr wrap="square" rtlCol="0">
            <a:spAutoFit/>
          </a:bodyPr>
          <a:lstStyle/>
          <a:p>
            <a:r>
              <a:rPr lang="es-ES" dirty="0"/>
              <a:t>8/28</a:t>
            </a:r>
          </a:p>
        </p:txBody>
      </p:sp>
    </p:spTree>
    <p:extLst>
      <p:ext uri="{BB962C8B-B14F-4D97-AF65-F5344CB8AC3E}">
        <p14:creationId xmlns:p14="http://schemas.microsoft.com/office/powerpoint/2010/main" val="249172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EDEF">
            <a:alpha val="64000"/>
          </a:srgbClr>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5E97ED-F98C-7C83-69F2-BB3D85F79C6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err="1"/>
              <a:t>Introducción</a:t>
            </a:r>
            <a:endParaRPr lang="en-US" sz="6600" dirty="0"/>
          </a:p>
        </p:txBody>
      </p:sp>
      <p:sp>
        <p:nvSpPr>
          <p:cNvPr id="308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BF8BC31B-3045-86EA-8405-3C5CE6769569}"/>
              </a:ext>
            </a:extLst>
          </p:cNvPr>
          <p:cNvPicPr>
            <a:picLocks noChangeAspect="1"/>
          </p:cNvPicPr>
          <p:nvPr/>
        </p:nvPicPr>
        <p:blipFill>
          <a:blip r:embed="rId2"/>
          <a:stretch>
            <a:fillRect/>
          </a:stretch>
        </p:blipFill>
        <p:spPr>
          <a:xfrm>
            <a:off x="591168" y="5766951"/>
            <a:ext cx="4285632" cy="790699"/>
          </a:xfrm>
          <a:prstGeom prst="rect">
            <a:avLst/>
          </a:prstGeom>
        </p:spPr>
      </p:pic>
      <p:sp>
        <p:nvSpPr>
          <p:cNvPr id="5" name="Rectángulo 4">
            <a:extLst>
              <a:ext uri="{FF2B5EF4-FFF2-40B4-BE49-F238E27FC236}">
                <a16:creationId xmlns:a16="http://schemas.microsoft.com/office/drawing/2014/main" id="{C9731923-40F1-414B-F50E-E6E301C752FA}"/>
              </a:ext>
            </a:extLst>
          </p:cNvPr>
          <p:cNvSpPr/>
          <p:nvPr/>
        </p:nvSpPr>
        <p:spPr>
          <a:xfrm>
            <a:off x="3441700" y="558800"/>
            <a:ext cx="5232400" cy="1049831"/>
          </a:xfrm>
          <a:prstGeom prst="rect">
            <a:avLst/>
          </a:prstGeom>
          <a:solidFill>
            <a:schemeClr val="bg1"/>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ítulo 1">
            <a:extLst>
              <a:ext uri="{FF2B5EF4-FFF2-40B4-BE49-F238E27FC236}">
                <a16:creationId xmlns:a16="http://schemas.microsoft.com/office/drawing/2014/main" id="{24BB34CE-BE30-8F9C-721C-8E1874F9875D}"/>
              </a:ext>
            </a:extLst>
          </p:cNvPr>
          <p:cNvSpPr txBox="1">
            <a:spLocks/>
          </p:cNvSpPr>
          <p:nvPr/>
        </p:nvSpPr>
        <p:spPr>
          <a:xfrm>
            <a:off x="638881" y="453077"/>
            <a:ext cx="10909640" cy="1368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err="1">
                <a:solidFill>
                  <a:schemeClr val="accent2">
                    <a:lumMod val="75000"/>
                  </a:schemeClr>
                </a:solidFill>
              </a:rPr>
              <a:t>Metodología</a:t>
            </a:r>
            <a:endParaRPr lang="en-US" sz="6600" b="1" dirty="0">
              <a:solidFill>
                <a:schemeClr val="accent2">
                  <a:lumMod val="75000"/>
                </a:schemeClr>
              </a:solidFill>
            </a:endParaRPr>
          </a:p>
        </p:txBody>
      </p:sp>
      <p:pic>
        <p:nvPicPr>
          <p:cNvPr id="8194" name="Picture 2" descr="Cómo hacer brainstorming, una de las herramientas del design thinking -  Marketing 4 Ecommerce - Tu revista de marketing online para e-commerce">
            <a:extLst>
              <a:ext uri="{FF2B5EF4-FFF2-40B4-BE49-F238E27FC236}">
                <a16:creationId xmlns:a16="http://schemas.microsoft.com/office/drawing/2014/main" id="{2BDFDABF-6DEA-01CE-E779-46C3643DF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783" y="2423643"/>
            <a:ext cx="4861418" cy="290334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F0ECAAD1-EC12-1625-9C19-BFC69E2E8626}"/>
              </a:ext>
            </a:extLst>
          </p:cNvPr>
          <p:cNvSpPr/>
          <p:nvPr/>
        </p:nvSpPr>
        <p:spPr>
          <a:xfrm>
            <a:off x="6771127" y="2153357"/>
            <a:ext cx="3606800" cy="3443920"/>
          </a:xfrm>
          <a:prstGeom prst="rect">
            <a:avLst/>
          </a:prstGeom>
          <a:solidFill>
            <a:schemeClr val="bg1"/>
          </a:solidFill>
          <a:ln>
            <a:solidFill>
              <a:schemeClr val="bg1"/>
            </a:solid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Picture 8" descr="Metodologia de la investigación. Por Verónica Medina H. America Guadalupe  Valladolid T. | Flashcards">
            <a:extLst>
              <a:ext uri="{FF2B5EF4-FFF2-40B4-BE49-F238E27FC236}">
                <a16:creationId xmlns:a16="http://schemas.microsoft.com/office/drawing/2014/main" id="{75758884-8408-015F-A595-A1A141CEA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2980" y="2423643"/>
            <a:ext cx="2623094" cy="290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0099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RegularSeed_2SEEDS">
      <a:dk1>
        <a:srgbClr val="000000"/>
      </a:dk1>
      <a:lt1>
        <a:srgbClr val="FFFFFF"/>
      </a:lt1>
      <a:dk2>
        <a:srgbClr val="321C1C"/>
      </a:dk2>
      <a:lt2>
        <a:srgbClr val="F2F0F3"/>
      </a:lt2>
      <a:accent1>
        <a:srgbClr val="45B71B"/>
      </a:accent1>
      <a:accent2>
        <a:srgbClr val="83AE25"/>
      </a:accent2>
      <a:accent3>
        <a:srgbClr val="27B93C"/>
      </a:accent3>
      <a:accent4>
        <a:srgbClr val="552ED2"/>
      </a:accent4>
      <a:accent5>
        <a:srgbClr val="A430E0"/>
      </a:accent5>
      <a:accent6>
        <a:srgbClr val="CE1EC1"/>
      </a:accent6>
      <a:hlink>
        <a:srgbClr val="9C3FBF"/>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687</TotalTime>
  <Words>932</Words>
  <Application>Microsoft Office PowerPoint</Application>
  <PresentationFormat>Panorámica</PresentationFormat>
  <Paragraphs>378</Paragraphs>
  <Slides>31</Slides>
  <Notes>0</Notes>
  <HiddenSlides>3</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31</vt:i4>
      </vt:variant>
    </vt:vector>
  </HeadingPairs>
  <TitlesOfParts>
    <vt:vector size="41" baseType="lpstr">
      <vt:lpstr>Aharoni</vt:lpstr>
      <vt:lpstr>Arial</vt:lpstr>
      <vt:lpstr>Calibri</vt:lpstr>
      <vt:lpstr>Calibri Light</vt:lpstr>
      <vt:lpstr>Courier New</vt:lpstr>
      <vt:lpstr>Dubai</vt:lpstr>
      <vt:lpstr>Georgia Pro</vt:lpstr>
      <vt:lpstr>Wingdings 2</vt:lpstr>
      <vt:lpstr>SlateVTI</vt:lpstr>
      <vt:lpstr>Tema de Office</vt:lpstr>
      <vt:lpstr>SISTEMA DE AYUDA EN LA TOMA DE DECISIONES PARA PERSONAS INTOLERANTES MEDIANTE TÉCNICAS DE INTELIGENCIA ARTIFICIAL</vt:lpstr>
      <vt:lpstr>Índice</vt:lpstr>
      <vt:lpstr>Introducción</vt:lpstr>
      <vt:lpstr>Presentación de PowerPoint</vt:lpstr>
      <vt:lpstr>Presentación de PowerPoint</vt:lpstr>
      <vt:lpstr>Presentación de PowerPoint</vt:lpstr>
      <vt:lpstr>Presentación de PowerPoint</vt:lpstr>
      <vt:lpstr>Presentación de PowerPoint</vt:lpstr>
      <vt:lpstr>Introducción</vt:lpstr>
      <vt:lpstr>Presentación de PowerPoint</vt:lpstr>
      <vt:lpstr>Presentación de PowerPoint</vt:lpstr>
      <vt:lpstr>Presentación de PowerPoint</vt:lpstr>
      <vt:lpstr>Presentación de PowerPoint</vt:lpstr>
      <vt:lpstr>Presentación de PowerPoint</vt:lpstr>
      <vt:lpstr>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Introducción</vt:lpstr>
      <vt:lpstr>Presentación de PowerPoint</vt:lpstr>
      <vt:lpstr>SISTEMA DE AYUDA EN LA TOMA DE DECISIONES PARA PERSONAS INTOLERANTES MEDIANTE TÉCNICAS DE INTELIGENCIA ARTIFICIAL</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AYUDA EN LA TOMA DE DECISIONES PARA PERSONAS INTOLERANTES MEDIANTE TÉCNICAS DE INTELIGENCIA ARTIFICIAL</dc:title>
  <dc:creator>JUAN MIGUEL MORENO VALERO</dc:creator>
  <cp:lastModifiedBy>JUAN MIGUEL MORENO VALERO</cp:lastModifiedBy>
  <cp:revision>52</cp:revision>
  <dcterms:created xsi:type="dcterms:W3CDTF">2023-07-06T08:05:55Z</dcterms:created>
  <dcterms:modified xsi:type="dcterms:W3CDTF">2023-07-07T09:28:52Z</dcterms:modified>
</cp:coreProperties>
</file>